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8" r:id="rId3"/>
    <p:sldId id="258" r:id="rId4"/>
    <p:sldId id="257" r:id="rId5"/>
    <p:sldId id="259" r:id="rId6"/>
    <p:sldId id="261" r:id="rId7"/>
    <p:sldId id="262" r:id="rId8"/>
    <p:sldId id="263" r:id="rId9"/>
    <p:sldId id="264" r:id="rId10"/>
    <p:sldId id="265" r:id="rId11"/>
    <p:sldId id="260" r:id="rId12"/>
    <p:sldId id="266" r:id="rId13"/>
    <p:sldId id="267" r:id="rId14"/>
    <p:sldId id="277" r:id="rId15"/>
    <p:sldId id="268" r:id="rId16"/>
    <p:sldId id="269" r:id="rId17"/>
  </p:sldIdLst>
  <p:sldSz cx="18288000" cy="10287000"/>
  <p:notesSz cx="6858000" cy="9144000"/>
  <p:embeddedFontLst>
    <p:embeddedFont>
      <p:font typeface="Bahnschrift SemiCondensed" panose="020B0502040204020203" pitchFamily="34" charset="0"/>
      <p:regular r:id="rId18"/>
      <p:bold r:id="rId19"/>
    </p:embeddedFont>
    <p:embeddedFont>
      <p:font typeface="Bauhaus 93" panose="04030905020B02020C02" pitchFamily="82" charset="0"/>
      <p:regular r:id="rId20"/>
    </p:embeddedFont>
    <p:embeddedFont>
      <p:font typeface="Calibri" panose="020F0502020204030204" pitchFamily="34" charset="0"/>
      <p:regular r:id="rId21"/>
      <p:bold r:id="rId22"/>
      <p:italic r:id="rId23"/>
      <p:boldItalic r:id="rId24"/>
    </p:embeddedFont>
    <p:embeddedFont>
      <p:font typeface="Cambria" panose="02040503050406030204" pitchFamily="18"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Cooper Black" panose="0208090404030B020404" pitchFamily="18" charset="0"/>
      <p:regular r:id="rId33"/>
    </p:embeddedFont>
    <p:embeddedFont>
      <p:font typeface="Eras Bold ITC" panose="020B0907030504020204" pitchFamily="34" charset="0"/>
      <p:regular r:id="rId34"/>
    </p:embeddedFont>
    <p:embeddedFont>
      <p:font typeface="Yu Gothic UI" panose="020B0500000000000000" pitchFamily="34" charset="-128"/>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aulan sakila" userId="b18b7923db98f7e1" providerId="LiveId" clId="{D2142D06-57CD-4AD2-8F84-4F9914DA98AC}"/>
    <pc:docChg chg="modSld">
      <pc:chgData name="qaulan sakila" userId="b18b7923db98f7e1" providerId="LiveId" clId="{D2142D06-57CD-4AD2-8F84-4F9914DA98AC}" dt="2023-11-30T05:14:03.394" v="172"/>
      <pc:docMkLst>
        <pc:docMk/>
      </pc:docMkLst>
      <pc:sldChg chg="modTransition">
        <pc:chgData name="qaulan sakila" userId="b18b7923db98f7e1" providerId="LiveId" clId="{D2142D06-57CD-4AD2-8F84-4F9914DA98AC}" dt="2023-11-30T05:14:03.394" v="172"/>
        <pc:sldMkLst>
          <pc:docMk/>
          <pc:sldMk cId="0" sldId="256"/>
        </pc:sldMkLst>
      </pc:sldChg>
      <pc:sldChg chg="modTransition">
        <pc:chgData name="qaulan sakila" userId="b18b7923db98f7e1" providerId="LiveId" clId="{D2142D06-57CD-4AD2-8F84-4F9914DA98AC}" dt="2023-11-30T05:14:03.394" v="172"/>
        <pc:sldMkLst>
          <pc:docMk/>
          <pc:sldMk cId="0" sldId="257"/>
        </pc:sldMkLst>
      </pc:sldChg>
      <pc:sldChg chg="modTransition">
        <pc:chgData name="qaulan sakila" userId="b18b7923db98f7e1" providerId="LiveId" clId="{D2142D06-57CD-4AD2-8F84-4F9914DA98AC}" dt="2023-11-30T05:14:03.394" v="172"/>
        <pc:sldMkLst>
          <pc:docMk/>
          <pc:sldMk cId="0" sldId="258"/>
        </pc:sldMkLst>
      </pc:sldChg>
      <pc:sldChg chg="modTransition">
        <pc:chgData name="qaulan sakila" userId="b18b7923db98f7e1" providerId="LiveId" clId="{D2142D06-57CD-4AD2-8F84-4F9914DA98AC}" dt="2023-11-30T05:14:03.394" v="172"/>
        <pc:sldMkLst>
          <pc:docMk/>
          <pc:sldMk cId="0" sldId="259"/>
        </pc:sldMkLst>
      </pc:sldChg>
      <pc:sldChg chg="modTransition">
        <pc:chgData name="qaulan sakila" userId="b18b7923db98f7e1" providerId="LiveId" clId="{D2142D06-57CD-4AD2-8F84-4F9914DA98AC}" dt="2023-11-30T05:14:03.394" v="172"/>
        <pc:sldMkLst>
          <pc:docMk/>
          <pc:sldMk cId="0" sldId="260"/>
        </pc:sldMkLst>
      </pc:sldChg>
      <pc:sldChg chg="modTransition">
        <pc:chgData name="qaulan sakila" userId="b18b7923db98f7e1" providerId="LiveId" clId="{D2142D06-57CD-4AD2-8F84-4F9914DA98AC}" dt="2023-11-30T05:14:03.394" v="172"/>
        <pc:sldMkLst>
          <pc:docMk/>
          <pc:sldMk cId="0" sldId="261"/>
        </pc:sldMkLst>
      </pc:sldChg>
      <pc:sldChg chg="modTransition">
        <pc:chgData name="qaulan sakila" userId="b18b7923db98f7e1" providerId="LiveId" clId="{D2142D06-57CD-4AD2-8F84-4F9914DA98AC}" dt="2023-11-30T05:14:03.394" v="172"/>
        <pc:sldMkLst>
          <pc:docMk/>
          <pc:sldMk cId="0" sldId="262"/>
        </pc:sldMkLst>
      </pc:sldChg>
      <pc:sldChg chg="modTransition">
        <pc:chgData name="qaulan sakila" userId="b18b7923db98f7e1" providerId="LiveId" clId="{D2142D06-57CD-4AD2-8F84-4F9914DA98AC}" dt="2023-11-30T05:14:03.394" v="172"/>
        <pc:sldMkLst>
          <pc:docMk/>
          <pc:sldMk cId="0" sldId="263"/>
        </pc:sldMkLst>
      </pc:sldChg>
      <pc:sldChg chg="modTransition">
        <pc:chgData name="qaulan sakila" userId="b18b7923db98f7e1" providerId="LiveId" clId="{D2142D06-57CD-4AD2-8F84-4F9914DA98AC}" dt="2023-11-30T05:14:03.394" v="172"/>
        <pc:sldMkLst>
          <pc:docMk/>
          <pc:sldMk cId="0" sldId="264"/>
        </pc:sldMkLst>
      </pc:sldChg>
      <pc:sldChg chg="modSp mod modTransition">
        <pc:chgData name="qaulan sakila" userId="b18b7923db98f7e1" providerId="LiveId" clId="{D2142D06-57CD-4AD2-8F84-4F9914DA98AC}" dt="2023-11-30T05:14:03.394" v="172"/>
        <pc:sldMkLst>
          <pc:docMk/>
          <pc:sldMk cId="0" sldId="265"/>
        </pc:sldMkLst>
        <pc:spChg chg="mod">
          <ac:chgData name="qaulan sakila" userId="b18b7923db98f7e1" providerId="LiveId" clId="{D2142D06-57CD-4AD2-8F84-4F9914DA98AC}" dt="2023-11-30T05:12:13.929" v="170" actId="20577"/>
          <ac:spMkLst>
            <pc:docMk/>
            <pc:sldMk cId="0" sldId="265"/>
            <ac:spMk id="20" creationId="{00000000-0000-0000-0000-000000000000}"/>
          </ac:spMkLst>
        </pc:spChg>
      </pc:sldChg>
      <pc:sldChg chg="modTransition">
        <pc:chgData name="qaulan sakila" userId="b18b7923db98f7e1" providerId="LiveId" clId="{D2142D06-57CD-4AD2-8F84-4F9914DA98AC}" dt="2023-11-30T05:14:03.394" v="172"/>
        <pc:sldMkLst>
          <pc:docMk/>
          <pc:sldMk cId="0" sldId="266"/>
        </pc:sldMkLst>
      </pc:sldChg>
      <pc:sldChg chg="modTransition">
        <pc:chgData name="qaulan sakila" userId="b18b7923db98f7e1" providerId="LiveId" clId="{D2142D06-57CD-4AD2-8F84-4F9914DA98AC}" dt="2023-11-30T05:14:03.394" v="172"/>
        <pc:sldMkLst>
          <pc:docMk/>
          <pc:sldMk cId="0" sldId="267"/>
        </pc:sldMkLst>
      </pc:sldChg>
      <pc:sldChg chg="modTransition">
        <pc:chgData name="qaulan sakila" userId="b18b7923db98f7e1" providerId="LiveId" clId="{D2142D06-57CD-4AD2-8F84-4F9914DA98AC}" dt="2023-11-30T05:14:03.394" v="172"/>
        <pc:sldMkLst>
          <pc:docMk/>
          <pc:sldMk cId="0" sldId="268"/>
        </pc:sldMkLst>
      </pc:sldChg>
      <pc:sldChg chg="modTransition">
        <pc:chgData name="qaulan sakila" userId="b18b7923db98f7e1" providerId="LiveId" clId="{D2142D06-57CD-4AD2-8F84-4F9914DA98AC}" dt="2023-11-30T05:14:03.394" v="172"/>
        <pc:sldMkLst>
          <pc:docMk/>
          <pc:sldMk cId="0" sldId="269"/>
        </pc:sldMkLst>
      </pc:sldChg>
      <pc:sldChg chg="modTransition">
        <pc:chgData name="qaulan sakila" userId="b18b7923db98f7e1" providerId="LiveId" clId="{D2142D06-57CD-4AD2-8F84-4F9914DA98AC}" dt="2023-11-30T05:14:03.394" v="172"/>
        <pc:sldMkLst>
          <pc:docMk/>
          <pc:sldMk cId="976877519" sldId="277"/>
        </pc:sldMkLst>
      </pc:sldChg>
      <pc:sldChg chg="modSp mod modTransition">
        <pc:chgData name="qaulan sakila" userId="b18b7923db98f7e1" providerId="LiveId" clId="{D2142D06-57CD-4AD2-8F84-4F9914DA98AC}" dt="2023-11-30T05:14:03.394" v="172"/>
        <pc:sldMkLst>
          <pc:docMk/>
          <pc:sldMk cId="158534304" sldId="278"/>
        </pc:sldMkLst>
        <pc:spChg chg="mod">
          <ac:chgData name="qaulan sakila" userId="b18b7923db98f7e1" providerId="LiveId" clId="{D2142D06-57CD-4AD2-8F84-4F9914DA98AC}" dt="2023-11-30T05:03:49.617" v="168" actId="1036"/>
          <ac:spMkLst>
            <pc:docMk/>
            <pc:sldMk cId="158534304" sldId="278"/>
            <ac:spMk id="1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742134" y="715802"/>
            <a:ext cx="12803732" cy="8855397"/>
            <a:chOff x="0" y="0"/>
            <a:chExt cx="17071643" cy="11807196"/>
          </a:xfrm>
        </p:grpSpPr>
        <p:grpSp>
          <p:nvGrpSpPr>
            <p:cNvPr id="5" name="Group 5"/>
            <p:cNvGrpSpPr/>
            <p:nvPr/>
          </p:nvGrpSpPr>
          <p:grpSpPr>
            <a:xfrm rot="308514">
              <a:off x="1986034" y="7824819"/>
              <a:ext cx="13099574" cy="3315191"/>
              <a:chOff x="0" y="0"/>
              <a:chExt cx="2393349" cy="605700"/>
            </a:xfrm>
          </p:grpSpPr>
          <p:sp>
            <p:nvSpPr>
              <p:cNvPr id="6" name="Freeform 6"/>
              <p:cNvSpPr/>
              <p:nvPr/>
            </p:nvSpPr>
            <p:spPr>
              <a:xfrm>
                <a:off x="0" y="0"/>
                <a:ext cx="2393349" cy="605700"/>
              </a:xfrm>
              <a:custGeom>
                <a:avLst/>
                <a:gdLst/>
                <a:ahLst/>
                <a:cxnLst/>
                <a:rect l="l" t="t" r="r" b="b"/>
                <a:pathLst>
                  <a:path w="2393349" h="605700">
                    <a:moveTo>
                      <a:pt x="0" y="0"/>
                    </a:moveTo>
                    <a:lnTo>
                      <a:pt x="2393349" y="0"/>
                    </a:lnTo>
                    <a:lnTo>
                      <a:pt x="2393349" y="605700"/>
                    </a:lnTo>
                    <a:lnTo>
                      <a:pt x="0" y="605700"/>
                    </a:lnTo>
                    <a:close/>
                  </a:path>
                </a:pathLst>
              </a:custGeom>
              <a:solidFill>
                <a:srgbClr val="5091B5"/>
              </a:solidFill>
            </p:spPr>
          </p:sp>
          <p:sp>
            <p:nvSpPr>
              <p:cNvPr id="7" name="TextBox 7"/>
              <p:cNvSpPr txBox="1"/>
              <p:nvPr/>
            </p:nvSpPr>
            <p:spPr>
              <a:xfrm>
                <a:off x="0" y="-38100"/>
                <a:ext cx="2393349" cy="643800"/>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rot="233592">
              <a:off x="2357507" y="1082347"/>
              <a:ext cx="13296311" cy="3669480"/>
              <a:chOff x="0" y="0"/>
              <a:chExt cx="2429294" cy="670430"/>
            </a:xfrm>
          </p:grpSpPr>
          <p:sp>
            <p:nvSpPr>
              <p:cNvPr id="9" name="Freeform 9"/>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F78A6A"/>
              </a:solidFill>
            </p:spPr>
          </p:sp>
          <p:sp>
            <p:nvSpPr>
              <p:cNvPr id="10" name="TextBox 10"/>
              <p:cNvSpPr txBox="1"/>
              <p:nvPr/>
            </p:nvSpPr>
            <p:spPr>
              <a:xfrm>
                <a:off x="0" y="-38100"/>
                <a:ext cx="2429294" cy="708530"/>
              </a:xfrm>
              <a:prstGeom prst="rect">
                <a:avLst/>
              </a:prstGeom>
            </p:spPr>
            <p:txBody>
              <a:bodyPr lIns="50800" tIns="50800" rIns="50800" bIns="50800" rtlCol="0" anchor="ctr"/>
              <a:lstStyle/>
              <a:p>
                <a:pPr algn="ctr">
                  <a:lnSpc>
                    <a:spcPts val="2660"/>
                  </a:lnSpc>
                  <a:spcBef>
                    <a:spcPct val="0"/>
                  </a:spcBef>
                </a:pPr>
                <a:endParaRPr/>
              </a:p>
            </p:txBody>
          </p:sp>
        </p:grpSp>
        <p:grpSp>
          <p:nvGrpSpPr>
            <p:cNvPr id="11" name="Group 11"/>
            <p:cNvGrpSpPr/>
            <p:nvPr/>
          </p:nvGrpSpPr>
          <p:grpSpPr>
            <a:xfrm rot="-263073">
              <a:off x="1108022" y="502885"/>
              <a:ext cx="13296311" cy="3669480"/>
              <a:chOff x="0" y="0"/>
              <a:chExt cx="2429294" cy="670430"/>
            </a:xfrm>
          </p:grpSpPr>
          <p:sp>
            <p:nvSpPr>
              <p:cNvPr id="12" name="Freeform 12"/>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FFC5C5"/>
              </a:solidFill>
            </p:spPr>
          </p:sp>
          <p:sp>
            <p:nvSpPr>
              <p:cNvPr id="13" name="TextBox 13"/>
              <p:cNvSpPr txBox="1"/>
              <p:nvPr/>
            </p:nvSpPr>
            <p:spPr>
              <a:xfrm>
                <a:off x="0" y="-38100"/>
                <a:ext cx="2429294" cy="708530"/>
              </a:xfrm>
              <a:prstGeom prst="rect">
                <a:avLst/>
              </a:prstGeom>
            </p:spPr>
            <p:txBody>
              <a:bodyPr lIns="50800" tIns="50800" rIns="50800" bIns="50800" rtlCol="0" anchor="ctr"/>
              <a:lstStyle/>
              <a:p>
                <a:pPr algn="ctr">
                  <a:lnSpc>
                    <a:spcPts val="2660"/>
                  </a:lnSpc>
                  <a:spcBef>
                    <a:spcPct val="0"/>
                  </a:spcBef>
                </a:pPr>
                <a:endParaRPr/>
              </a:p>
            </p:txBody>
          </p:sp>
        </p:grpSp>
        <p:sp>
          <p:nvSpPr>
            <p:cNvPr id="14" name="Freeform 14"/>
            <p:cNvSpPr/>
            <p:nvPr/>
          </p:nvSpPr>
          <p:spPr>
            <a:xfrm rot="5139421">
              <a:off x="1783516" y="66000"/>
              <a:ext cx="3727000" cy="5131842"/>
            </a:xfrm>
            <a:custGeom>
              <a:avLst/>
              <a:gdLst/>
              <a:ahLst/>
              <a:cxnLst/>
              <a:rect l="l" t="t" r="r" b="b"/>
              <a:pathLst>
                <a:path w="3727000" h="5131842">
                  <a:moveTo>
                    <a:pt x="0" y="0"/>
                  </a:moveTo>
                  <a:lnTo>
                    <a:pt x="3727001" y="0"/>
                  </a:lnTo>
                  <a:lnTo>
                    <a:pt x="3727001" y="5131841"/>
                  </a:lnTo>
                  <a:lnTo>
                    <a:pt x="0" y="5131841"/>
                  </a:lnTo>
                  <a:lnTo>
                    <a:pt x="0" y="0"/>
                  </a:lnTo>
                  <a:close/>
                </a:path>
              </a:pathLst>
            </a:custGeom>
            <a:blipFill>
              <a:blip r:embed="rId4"/>
              <a:stretch>
                <a:fillRect/>
              </a:stretch>
            </a:blipFill>
          </p:spPr>
        </p:sp>
        <p:grpSp>
          <p:nvGrpSpPr>
            <p:cNvPr id="15" name="Group 15"/>
            <p:cNvGrpSpPr/>
            <p:nvPr/>
          </p:nvGrpSpPr>
          <p:grpSpPr>
            <a:xfrm rot="-107102">
              <a:off x="1064918" y="8288784"/>
              <a:ext cx="13099574" cy="3315191"/>
              <a:chOff x="0" y="0"/>
              <a:chExt cx="2393349" cy="605700"/>
            </a:xfrm>
          </p:grpSpPr>
          <p:sp>
            <p:nvSpPr>
              <p:cNvPr id="16" name="Freeform 16"/>
              <p:cNvSpPr/>
              <p:nvPr/>
            </p:nvSpPr>
            <p:spPr>
              <a:xfrm>
                <a:off x="0" y="0"/>
                <a:ext cx="2393349" cy="605700"/>
              </a:xfrm>
              <a:custGeom>
                <a:avLst/>
                <a:gdLst/>
                <a:ahLst/>
                <a:cxnLst/>
                <a:rect l="l" t="t" r="r" b="b"/>
                <a:pathLst>
                  <a:path w="2393349" h="605700">
                    <a:moveTo>
                      <a:pt x="0" y="0"/>
                    </a:moveTo>
                    <a:lnTo>
                      <a:pt x="2393349" y="0"/>
                    </a:lnTo>
                    <a:lnTo>
                      <a:pt x="2393349" y="605700"/>
                    </a:lnTo>
                    <a:lnTo>
                      <a:pt x="0" y="605700"/>
                    </a:lnTo>
                    <a:close/>
                  </a:path>
                </a:pathLst>
              </a:custGeom>
              <a:solidFill>
                <a:srgbClr val="3CB9D8"/>
              </a:solidFill>
            </p:spPr>
          </p:sp>
          <p:sp>
            <p:nvSpPr>
              <p:cNvPr id="17" name="TextBox 17"/>
              <p:cNvSpPr txBox="1"/>
              <p:nvPr/>
            </p:nvSpPr>
            <p:spPr>
              <a:xfrm>
                <a:off x="0" y="-38100"/>
                <a:ext cx="2393349" cy="643800"/>
              </a:xfrm>
              <a:prstGeom prst="rect">
                <a:avLst/>
              </a:prstGeom>
            </p:spPr>
            <p:txBody>
              <a:bodyPr lIns="50800" tIns="50800" rIns="50800" bIns="50800" rtlCol="0" anchor="ctr"/>
              <a:lstStyle/>
              <a:p>
                <a:pPr algn="ctr">
                  <a:lnSpc>
                    <a:spcPts val="2660"/>
                  </a:lnSpc>
                  <a:spcBef>
                    <a:spcPct val="0"/>
                  </a:spcBef>
                </a:pPr>
                <a:endParaRPr/>
              </a:p>
            </p:txBody>
          </p:sp>
        </p:grpSp>
        <p:sp>
          <p:nvSpPr>
            <p:cNvPr id="18" name="Freeform 18"/>
            <p:cNvSpPr/>
            <p:nvPr/>
          </p:nvSpPr>
          <p:spPr>
            <a:xfrm rot="5592181">
              <a:off x="1823381" y="6916493"/>
              <a:ext cx="3727000" cy="5131842"/>
            </a:xfrm>
            <a:custGeom>
              <a:avLst/>
              <a:gdLst/>
              <a:ahLst/>
              <a:cxnLst/>
              <a:rect l="l" t="t" r="r" b="b"/>
              <a:pathLst>
                <a:path w="3727000" h="5131842">
                  <a:moveTo>
                    <a:pt x="0" y="0"/>
                  </a:moveTo>
                  <a:lnTo>
                    <a:pt x="3727001" y="0"/>
                  </a:lnTo>
                  <a:lnTo>
                    <a:pt x="3727001" y="5131842"/>
                  </a:lnTo>
                  <a:lnTo>
                    <a:pt x="0" y="5131842"/>
                  </a:lnTo>
                  <a:lnTo>
                    <a:pt x="0" y="0"/>
                  </a:lnTo>
                  <a:close/>
                </a:path>
              </a:pathLst>
            </a:custGeom>
            <a:blipFill>
              <a:blip r:embed="rId4"/>
              <a:stretch>
                <a:fillRect/>
              </a:stretch>
            </a:blipFill>
          </p:spPr>
        </p:sp>
        <p:grpSp>
          <p:nvGrpSpPr>
            <p:cNvPr id="19" name="Group 19"/>
            <p:cNvGrpSpPr/>
            <p:nvPr/>
          </p:nvGrpSpPr>
          <p:grpSpPr>
            <a:xfrm>
              <a:off x="0" y="4675249"/>
              <a:ext cx="17071643" cy="3315191"/>
              <a:chOff x="0" y="0"/>
              <a:chExt cx="3119064" cy="605700"/>
            </a:xfrm>
          </p:grpSpPr>
          <p:sp>
            <p:nvSpPr>
              <p:cNvPr id="20" name="Freeform 20"/>
              <p:cNvSpPr/>
              <p:nvPr/>
            </p:nvSpPr>
            <p:spPr>
              <a:xfrm>
                <a:off x="0" y="0"/>
                <a:ext cx="3119064" cy="605700"/>
              </a:xfrm>
              <a:custGeom>
                <a:avLst/>
                <a:gdLst/>
                <a:ahLst/>
                <a:cxnLst/>
                <a:rect l="l" t="t" r="r" b="b"/>
                <a:pathLst>
                  <a:path w="3119064" h="605700">
                    <a:moveTo>
                      <a:pt x="0" y="0"/>
                    </a:moveTo>
                    <a:lnTo>
                      <a:pt x="3119064" y="0"/>
                    </a:lnTo>
                    <a:lnTo>
                      <a:pt x="3119064" y="605700"/>
                    </a:lnTo>
                    <a:lnTo>
                      <a:pt x="0" y="605700"/>
                    </a:lnTo>
                    <a:close/>
                  </a:path>
                </a:pathLst>
              </a:custGeom>
              <a:solidFill>
                <a:srgbClr val="CFCF5A"/>
              </a:solidFill>
            </p:spPr>
          </p:sp>
          <p:sp>
            <p:nvSpPr>
              <p:cNvPr id="21" name="TextBox 21"/>
              <p:cNvSpPr txBox="1"/>
              <p:nvPr/>
            </p:nvSpPr>
            <p:spPr>
              <a:xfrm>
                <a:off x="0" y="-38100"/>
                <a:ext cx="3119064" cy="643800"/>
              </a:xfrm>
              <a:prstGeom prst="rect">
                <a:avLst/>
              </a:prstGeom>
            </p:spPr>
            <p:txBody>
              <a:bodyPr lIns="50800" tIns="50800" rIns="50800" bIns="50800" rtlCol="0" anchor="ctr"/>
              <a:lstStyle/>
              <a:p>
                <a:pPr algn="ctr">
                  <a:lnSpc>
                    <a:spcPts val="2660"/>
                  </a:lnSpc>
                  <a:spcBef>
                    <a:spcPct val="0"/>
                  </a:spcBef>
                </a:pPr>
                <a:endParaRPr/>
              </a:p>
            </p:txBody>
          </p:sp>
        </p:grpSp>
        <p:sp>
          <p:nvSpPr>
            <p:cNvPr id="22" name="Freeform 22"/>
            <p:cNvSpPr/>
            <p:nvPr/>
          </p:nvSpPr>
          <p:spPr>
            <a:xfrm rot="-5400000">
              <a:off x="12867886" y="3756294"/>
              <a:ext cx="3272443" cy="5128612"/>
            </a:xfrm>
            <a:custGeom>
              <a:avLst/>
              <a:gdLst/>
              <a:ahLst/>
              <a:cxnLst/>
              <a:rect l="l" t="t" r="r" b="b"/>
              <a:pathLst>
                <a:path w="3272443" h="5128612">
                  <a:moveTo>
                    <a:pt x="0" y="0"/>
                  </a:moveTo>
                  <a:lnTo>
                    <a:pt x="3272443" y="0"/>
                  </a:lnTo>
                  <a:lnTo>
                    <a:pt x="3272443" y="5128612"/>
                  </a:lnTo>
                  <a:lnTo>
                    <a:pt x="0" y="5128612"/>
                  </a:lnTo>
                  <a:lnTo>
                    <a:pt x="0" y="0"/>
                  </a:lnTo>
                  <a:close/>
                </a:path>
              </a:pathLst>
            </a:custGeom>
            <a:blipFill>
              <a:blip r:embed="rId4"/>
              <a:stretch>
                <a:fillRect l="-13890" b="-62"/>
              </a:stretch>
            </a:blipFill>
          </p:spPr>
        </p:sp>
      </p:grpSp>
      <p:sp>
        <p:nvSpPr>
          <p:cNvPr id="23" name="Freeform 23"/>
          <p:cNvSpPr/>
          <p:nvPr/>
        </p:nvSpPr>
        <p:spPr>
          <a:xfrm rot="-1062897">
            <a:off x="13505200" y="1089123"/>
            <a:ext cx="2887383" cy="2782387"/>
          </a:xfrm>
          <a:custGeom>
            <a:avLst/>
            <a:gdLst/>
            <a:ahLst/>
            <a:cxnLst/>
            <a:rect l="l" t="t" r="r" b="b"/>
            <a:pathLst>
              <a:path w="2887383" h="2782387">
                <a:moveTo>
                  <a:pt x="0" y="0"/>
                </a:moveTo>
                <a:lnTo>
                  <a:pt x="2887383" y="0"/>
                </a:lnTo>
                <a:lnTo>
                  <a:pt x="2887383" y="2782387"/>
                </a:lnTo>
                <a:lnTo>
                  <a:pt x="0" y="2782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529817" y="6647958"/>
            <a:ext cx="2814627" cy="2753217"/>
          </a:xfrm>
          <a:custGeom>
            <a:avLst/>
            <a:gdLst/>
            <a:ahLst/>
            <a:cxnLst/>
            <a:rect l="l" t="t" r="r" b="b"/>
            <a:pathLst>
              <a:path w="2814627" h="2753217">
                <a:moveTo>
                  <a:pt x="0" y="0"/>
                </a:moveTo>
                <a:lnTo>
                  <a:pt x="2814627" y="0"/>
                </a:lnTo>
                <a:lnTo>
                  <a:pt x="2814627" y="2753217"/>
                </a:lnTo>
                <a:lnTo>
                  <a:pt x="0" y="27532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5"/>
          <p:cNvSpPr txBox="1"/>
          <p:nvPr/>
        </p:nvSpPr>
        <p:spPr>
          <a:xfrm rot="-260478">
            <a:off x="4085025" y="1513265"/>
            <a:ext cx="8759825" cy="1744067"/>
          </a:xfrm>
          <a:prstGeom prst="rect">
            <a:avLst/>
          </a:prstGeom>
        </p:spPr>
        <p:txBody>
          <a:bodyPr lIns="0" tIns="0" rIns="0" bIns="0" rtlCol="0" anchor="t">
            <a:spAutoFit/>
          </a:bodyPr>
          <a:lstStyle/>
          <a:p>
            <a:pPr algn="ctr">
              <a:lnSpc>
                <a:spcPts val="13621"/>
              </a:lnSpc>
            </a:pPr>
            <a:r>
              <a:rPr lang="en-US" sz="9729" dirty="0" err="1">
                <a:solidFill>
                  <a:srgbClr val="FFFFFF"/>
                </a:solidFill>
                <a:latin typeface="Bahnschrift SemiCondensed" pitchFamily="34" charset="0"/>
              </a:rPr>
              <a:t>Sarinawati</a:t>
            </a:r>
            <a:r>
              <a:rPr lang="en-US" sz="9729" dirty="0">
                <a:solidFill>
                  <a:srgbClr val="FFFFFF"/>
                </a:solidFill>
                <a:latin typeface="Bahnschrift SemiCondensed" pitchFamily="34" charset="0"/>
              </a:rPr>
              <a:t> </a:t>
            </a:r>
            <a:r>
              <a:rPr lang="en-US" sz="9729" dirty="0" err="1">
                <a:solidFill>
                  <a:srgbClr val="FFFFFF"/>
                </a:solidFill>
                <a:latin typeface="Bahnschrift SemiCondensed" pitchFamily="34" charset="0"/>
              </a:rPr>
              <a:t>Hasan</a:t>
            </a:r>
            <a:endParaRPr lang="en-US" sz="9729" dirty="0">
              <a:solidFill>
                <a:srgbClr val="FFFFFF"/>
              </a:solidFill>
              <a:latin typeface="Bahnschrift SemiCondensed" pitchFamily="34" charset="0"/>
            </a:endParaRPr>
          </a:p>
        </p:txBody>
      </p:sp>
      <p:sp>
        <p:nvSpPr>
          <p:cNvPr id="26" name="TextBox 26"/>
          <p:cNvSpPr txBox="1"/>
          <p:nvPr/>
        </p:nvSpPr>
        <p:spPr>
          <a:xfrm>
            <a:off x="3339108" y="4371680"/>
            <a:ext cx="11609784" cy="2039020"/>
          </a:xfrm>
          <a:prstGeom prst="rect">
            <a:avLst/>
          </a:prstGeom>
        </p:spPr>
        <p:txBody>
          <a:bodyPr lIns="0" tIns="0" rIns="0" bIns="0" rtlCol="0" anchor="t">
            <a:spAutoFit/>
          </a:bodyPr>
          <a:lstStyle/>
          <a:p>
            <a:pPr algn="ctr">
              <a:lnSpc>
                <a:spcPts val="15927"/>
              </a:lnSpc>
            </a:pPr>
            <a:r>
              <a:rPr lang="en-US" sz="11376" dirty="0">
                <a:solidFill>
                  <a:srgbClr val="FFFFFF"/>
                </a:solidFill>
                <a:latin typeface="Bauhaus 93" pitchFamily="82" charset="0"/>
              </a:rPr>
              <a:t>6101121043</a:t>
            </a:r>
          </a:p>
        </p:txBody>
      </p:sp>
      <p:sp>
        <p:nvSpPr>
          <p:cNvPr id="27" name="TextBox 27"/>
          <p:cNvSpPr txBox="1"/>
          <p:nvPr/>
        </p:nvSpPr>
        <p:spPr>
          <a:xfrm rot="-107206">
            <a:off x="4938128" y="7054038"/>
            <a:ext cx="8259251" cy="1821011"/>
          </a:xfrm>
          <a:prstGeom prst="rect">
            <a:avLst/>
          </a:prstGeom>
        </p:spPr>
        <p:txBody>
          <a:bodyPr lIns="0" tIns="0" rIns="0" bIns="0" rtlCol="0" anchor="t">
            <a:spAutoFit/>
          </a:bodyPr>
          <a:lstStyle/>
          <a:p>
            <a:pPr algn="ctr">
              <a:lnSpc>
                <a:spcPts val="14247"/>
              </a:lnSpc>
            </a:pPr>
            <a:r>
              <a:rPr lang="en-US" sz="3200" dirty="0">
                <a:solidFill>
                  <a:srgbClr val="FFFFFF"/>
                </a:solidFill>
                <a:latin typeface="Eras Bold ITC" pitchFamily="34" charset="0"/>
              </a:rPr>
              <a:t>TESTING DAN IMPLEMENTASI SISTEM</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62546" y="2214793"/>
            <a:ext cx="15985671" cy="5976708"/>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10" name="Group 10"/>
          <p:cNvGrpSpPr/>
          <p:nvPr/>
        </p:nvGrpSpPr>
        <p:grpSpPr>
          <a:xfrm rot="-959">
            <a:off x="1524000" y="199470"/>
            <a:ext cx="15349359" cy="1589876"/>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p:spPr>
          <p:style>
            <a:lnRef idx="1">
              <a:schemeClr val="accent2"/>
            </a:lnRef>
            <a:fillRef idx="2">
              <a:schemeClr val="accent2"/>
            </a:fillRef>
            <a:effectRef idx="1">
              <a:schemeClr val="accent2"/>
            </a:effectRef>
            <a:fontRef idx="minor">
              <a:schemeClr val="dk1"/>
            </a:fontRef>
          </p:style>
        </p:sp>
        <p:sp>
          <p:nvSpPr>
            <p:cNvPr id="12" name="TextBox 12"/>
            <p:cNvSpPr txBox="1"/>
            <p:nvPr/>
          </p:nvSpPr>
          <p:spPr>
            <a:xfrm>
              <a:off x="0" y="-38100"/>
              <a:ext cx="2429294" cy="708530"/>
            </a:xfrm>
            <a:prstGeom prst="rect">
              <a:avLst/>
            </a:prstGeom>
          </p:spPr>
          <p:style>
            <a:lnRef idx="1">
              <a:schemeClr val="accent2"/>
            </a:lnRef>
            <a:fillRef idx="2">
              <a:schemeClr val="accent2"/>
            </a:fillRef>
            <a:effectRef idx="1">
              <a:schemeClr val="accent2"/>
            </a:effectRef>
            <a:fontRef idx="minor">
              <a:schemeClr val="dk1"/>
            </a:fontRef>
          </p:style>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95955" y="296123"/>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rot="1635">
            <a:off x="5567883" y="1465484"/>
            <a:ext cx="7661439" cy="1439368"/>
          </a:xfrm>
          <a:prstGeom prst="rect">
            <a:avLst/>
          </a:prstGeom>
        </p:spPr>
        <p:txBody>
          <a:bodyPr lIns="0" tIns="0" rIns="0" bIns="0" rtlCol="0" anchor="t">
            <a:spAutoFit/>
          </a:bodyPr>
          <a:lstStyle/>
          <a:p>
            <a:pPr algn="ctr">
              <a:lnSpc>
                <a:spcPts val="12296"/>
              </a:lnSpc>
            </a:pPr>
            <a:r>
              <a:rPr lang="en-US" sz="8783" dirty="0">
                <a:solidFill>
                  <a:srgbClr val="FFFFFF"/>
                </a:solidFill>
                <a:latin typeface="Blueberry"/>
              </a:rPr>
              <a:t> </a:t>
            </a:r>
          </a:p>
        </p:txBody>
      </p:sp>
      <p:sp>
        <p:nvSpPr>
          <p:cNvPr id="18" name="Rectangle 17"/>
          <p:cNvSpPr/>
          <p:nvPr/>
        </p:nvSpPr>
        <p:spPr>
          <a:xfrm>
            <a:off x="3276600" y="-33130"/>
            <a:ext cx="11811000" cy="1538883"/>
          </a:xfrm>
          <a:prstGeom prst="rect">
            <a:avLst/>
          </a:prstGeom>
        </p:spPr>
        <p:txBody>
          <a:bodyPr wrap="square">
            <a:spAutoFit/>
          </a:bodyPr>
          <a:lstStyle/>
          <a:p>
            <a:pPr algn="ctr"/>
            <a:r>
              <a:rPr lang="en-ID" sz="3200" dirty="0" err="1">
                <a:latin typeface="Yu Gothic UI" pitchFamily="34" charset="-128"/>
                <a:ea typeface="Yu Gothic UI" pitchFamily="34" charset="-128"/>
              </a:rPr>
              <a:t>Adapun</a:t>
            </a:r>
            <a:r>
              <a:rPr lang="en-ID" sz="3200" dirty="0">
                <a:latin typeface="Yu Gothic UI" pitchFamily="34" charset="-128"/>
                <a:ea typeface="Yu Gothic UI" pitchFamily="34" charset="-128"/>
              </a:rPr>
              <a:t> </a:t>
            </a:r>
            <a:r>
              <a:rPr lang="en-ID" sz="3200" dirty="0" err="1">
                <a:latin typeface="Yu Gothic UI" pitchFamily="34" charset="-128"/>
                <a:ea typeface="Yu Gothic UI" pitchFamily="34" charset="-128"/>
              </a:rPr>
              <a:t>hasil</a:t>
            </a:r>
            <a:r>
              <a:rPr lang="en-ID" sz="3200" dirty="0">
                <a:latin typeface="Yu Gothic UI" pitchFamily="34" charset="-128"/>
                <a:ea typeface="Yu Gothic UI" pitchFamily="34" charset="-128"/>
              </a:rPr>
              <a:t> </a:t>
            </a:r>
            <a:r>
              <a:rPr lang="en-ID" sz="3200" dirty="0" err="1">
                <a:latin typeface="Yu Gothic UI" pitchFamily="34" charset="-128"/>
                <a:ea typeface="Yu Gothic UI" pitchFamily="34" charset="-128"/>
              </a:rPr>
              <a:t>presentase</a:t>
            </a:r>
            <a:r>
              <a:rPr lang="en-ID" sz="3200" dirty="0">
                <a:latin typeface="Yu Gothic UI" pitchFamily="34" charset="-128"/>
                <a:ea typeface="Yu Gothic UI" pitchFamily="34" charset="-128"/>
              </a:rPr>
              <a:t> </a:t>
            </a:r>
            <a:r>
              <a:rPr lang="en-ID" sz="3200" dirty="0" err="1">
                <a:latin typeface="Yu Gothic UI" pitchFamily="34" charset="-128"/>
                <a:ea typeface="Yu Gothic UI" pitchFamily="34" charset="-128"/>
              </a:rPr>
              <a:t>pertanyaan</a:t>
            </a:r>
            <a:r>
              <a:rPr lang="en-ID" sz="3200" dirty="0">
                <a:latin typeface="Yu Gothic UI" pitchFamily="34" charset="-128"/>
                <a:ea typeface="Yu Gothic UI" pitchFamily="34" charset="-128"/>
              </a:rPr>
              <a:t> </a:t>
            </a:r>
            <a:r>
              <a:rPr lang="en-ID" sz="3200" dirty="0" err="1">
                <a:latin typeface="Yu Gothic UI" pitchFamily="34" charset="-128"/>
                <a:ea typeface="Yu Gothic UI" pitchFamily="34" charset="-128"/>
              </a:rPr>
              <a:t>dapat</a:t>
            </a:r>
            <a:r>
              <a:rPr lang="en-ID" sz="3200" dirty="0">
                <a:latin typeface="Yu Gothic UI" pitchFamily="34" charset="-128"/>
                <a:ea typeface="Yu Gothic UI" pitchFamily="34" charset="-128"/>
              </a:rPr>
              <a:t> </a:t>
            </a:r>
            <a:r>
              <a:rPr lang="en-ID" sz="3200" dirty="0" err="1">
                <a:latin typeface="Yu Gothic UI" pitchFamily="34" charset="-128"/>
                <a:ea typeface="Yu Gothic UI" pitchFamily="34" charset="-128"/>
              </a:rPr>
              <a:t>dilihat</a:t>
            </a:r>
            <a:r>
              <a:rPr lang="en-ID" sz="3200" dirty="0">
                <a:latin typeface="Yu Gothic UI" pitchFamily="34" charset="-128"/>
                <a:ea typeface="Yu Gothic UI" pitchFamily="34" charset="-128"/>
              </a:rPr>
              <a:t> </a:t>
            </a:r>
            <a:r>
              <a:rPr lang="en-ID" sz="3200" dirty="0" err="1">
                <a:latin typeface="Yu Gothic UI" pitchFamily="34" charset="-128"/>
                <a:ea typeface="Yu Gothic UI" pitchFamily="34" charset="-128"/>
              </a:rPr>
              <a:t>pada</a:t>
            </a:r>
            <a:r>
              <a:rPr lang="en-ID" sz="3200" dirty="0">
                <a:latin typeface="Yu Gothic UI" pitchFamily="34" charset="-128"/>
                <a:ea typeface="Yu Gothic UI" pitchFamily="34" charset="-128"/>
              </a:rPr>
              <a:t> </a:t>
            </a:r>
            <a:r>
              <a:rPr lang="en-ID" sz="3200" dirty="0" err="1">
                <a:latin typeface="Yu Gothic UI" pitchFamily="34" charset="-128"/>
                <a:ea typeface="Yu Gothic UI" pitchFamily="34" charset="-128"/>
              </a:rPr>
              <a:t>tabel</a:t>
            </a:r>
            <a:r>
              <a:rPr lang="en-ID" sz="3200" dirty="0">
                <a:latin typeface="Yu Gothic UI" pitchFamily="34" charset="-128"/>
                <a:ea typeface="Yu Gothic UI" pitchFamily="34" charset="-128"/>
              </a:rPr>
              <a:t> 4</a:t>
            </a:r>
            <a:r>
              <a:rPr lang="en-ID" dirty="0">
                <a:latin typeface="Yu Gothic UI" pitchFamily="34" charset="-128"/>
                <a:ea typeface="Yu Gothic UI" pitchFamily="34" charset="-128"/>
              </a:rPr>
              <a:t>.</a:t>
            </a:r>
          </a:p>
          <a:p>
            <a:pPr algn="ctr"/>
            <a:endParaRPr lang="en-ID" sz="2000" dirty="0">
              <a:latin typeface="Yu Gothic UI" pitchFamily="34" charset="-128"/>
              <a:ea typeface="Yu Gothic UI" pitchFamily="34" charset="-128"/>
            </a:endParaRPr>
          </a:p>
          <a:p>
            <a:pPr algn="ctr"/>
            <a:r>
              <a:rPr lang="en-ID" sz="2400" b="1" dirty="0">
                <a:latin typeface="Yu Gothic UI" pitchFamily="34" charset="-128"/>
                <a:ea typeface="Yu Gothic UI" pitchFamily="34" charset="-128"/>
              </a:rPr>
              <a:t>TABLE 4. HASIL PRESENTASE PERTANYAAN USER ACCE PTANCE TEST</a:t>
            </a:r>
            <a:endParaRPr lang="en-US" sz="2400" dirty="0">
              <a:latin typeface="Yu Gothic UI" pitchFamily="34" charset="-128"/>
              <a:ea typeface="Yu Gothic UI" pitchFamily="34" charset="-128"/>
            </a:endParaRPr>
          </a:p>
          <a:p>
            <a:pPr algn="ctr"/>
            <a:endParaRPr lang="en-US" dirty="0">
              <a:latin typeface="Yu Gothic UI" pitchFamily="34" charset="-128"/>
              <a:ea typeface="Yu Gothic UI" pitchFamily="34" charset="-128"/>
            </a:endParaRPr>
          </a:p>
        </p:txBody>
      </p:sp>
      <p:graphicFrame>
        <p:nvGraphicFramePr>
          <p:cNvPr id="19" name="Table 18"/>
          <p:cNvGraphicFramePr>
            <a:graphicFrameLocks noGrp="1"/>
          </p:cNvGraphicFramePr>
          <p:nvPr>
            <p:extLst>
              <p:ext uri="{D42A27DB-BD31-4B8C-83A1-F6EECF244321}">
                <p14:modId xmlns:p14="http://schemas.microsoft.com/office/powerpoint/2010/main" val="871868585"/>
              </p:ext>
            </p:extLst>
          </p:nvPr>
        </p:nvGraphicFramePr>
        <p:xfrm>
          <a:off x="2667000" y="2214792"/>
          <a:ext cx="13715999" cy="5595707"/>
        </p:xfrm>
        <a:graphic>
          <a:graphicData uri="http://schemas.openxmlformats.org/drawingml/2006/table">
            <a:tbl>
              <a:tblPr firstRow="1" firstCol="1" bandRow="1">
                <a:tableStyleId>{8799B23B-EC83-4686-B30A-512413B5E67A}</a:tableStyleId>
              </a:tblPr>
              <a:tblGrid>
                <a:gridCol w="1075211">
                  <a:extLst>
                    <a:ext uri="{9D8B030D-6E8A-4147-A177-3AD203B41FA5}">
                      <a16:colId xmlns:a16="http://schemas.microsoft.com/office/drawing/2014/main" val="20000"/>
                    </a:ext>
                  </a:extLst>
                </a:gridCol>
                <a:gridCol w="2959432">
                  <a:extLst>
                    <a:ext uri="{9D8B030D-6E8A-4147-A177-3AD203B41FA5}">
                      <a16:colId xmlns:a16="http://schemas.microsoft.com/office/drawing/2014/main" val="20001"/>
                    </a:ext>
                  </a:extLst>
                </a:gridCol>
                <a:gridCol w="4394535">
                  <a:extLst>
                    <a:ext uri="{9D8B030D-6E8A-4147-A177-3AD203B41FA5}">
                      <a16:colId xmlns:a16="http://schemas.microsoft.com/office/drawing/2014/main" val="20002"/>
                    </a:ext>
                  </a:extLst>
                </a:gridCol>
                <a:gridCol w="2877636">
                  <a:extLst>
                    <a:ext uri="{9D8B030D-6E8A-4147-A177-3AD203B41FA5}">
                      <a16:colId xmlns:a16="http://schemas.microsoft.com/office/drawing/2014/main" val="20003"/>
                    </a:ext>
                  </a:extLst>
                </a:gridCol>
                <a:gridCol w="2409185">
                  <a:extLst>
                    <a:ext uri="{9D8B030D-6E8A-4147-A177-3AD203B41FA5}">
                      <a16:colId xmlns:a16="http://schemas.microsoft.com/office/drawing/2014/main" val="20004"/>
                    </a:ext>
                  </a:extLst>
                </a:gridCol>
              </a:tblGrid>
              <a:tr h="758468">
                <a:tc>
                  <a:txBody>
                    <a:bodyPr/>
                    <a:lstStyle/>
                    <a:p>
                      <a:pPr algn="ctr">
                        <a:lnSpc>
                          <a:spcPct val="150000"/>
                        </a:lnSpc>
                        <a:spcAft>
                          <a:spcPts val="800"/>
                        </a:spcAft>
                      </a:pPr>
                      <a:r>
                        <a:rPr lang="en-ID" sz="2400" dirty="0">
                          <a:effectLst/>
                          <a:latin typeface="Yu Gothic UI" pitchFamily="34" charset="-128"/>
                          <a:ea typeface="Yu Gothic UI" pitchFamily="34" charset="-128"/>
                        </a:rPr>
                        <a:t>No</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err="1">
                          <a:effectLst/>
                          <a:latin typeface="Yu Gothic UI" pitchFamily="34" charset="-128"/>
                          <a:ea typeface="Yu Gothic UI" pitchFamily="34" charset="-128"/>
                        </a:rPr>
                        <a:t>Nilai</a:t>
                      </a:r>
                      <a:r>
                        <a:rPr lang="en-ID" sz="2400" dirty="0">
                          <a:effectLst/>
                          <a:latin typeface="Yu Gothic UI" pitchFamily="34" charset="-128"/>
                          <a:ea typeface="Yu Gothic UI" pitchFamily="34" charset="-128"/>
                        </a:rPr>
                        <a:t> Rata-Rata</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a:effectLst/>
                          <a:latin typeface="Yu Gothic UI" pitchFamily="34" charset="-128"/>
                          <a:ea typeface="Yu Gothic UI" pitchFamily="34" charset="-128"/>
                        </a:rPr>
                        <a:t>Presentase</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nSpc>
                          <a:spcPct val="150000"/>
                        </a:lnSpc>
                        <a:spcAft>
                          <a:spcPts val="800"/>
                        </a:spcAft>
                      </a:pPr>
                      <a:r>
                        <a:rPr lang="en-ID" sz="2400">
                          <a:effectLst/>
                          <a:latin typeface="Yu Gothic UI" pitchFamily="34" charset="-128"/>
                          <a:ea typeface="Yu Gothic UI" pitchFamily="34" charset="-128"/>
                        </a:rPr>
                        <a:t>Keterangan</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nSpc>
                          <a:spcPct val="150000"/>
                        </a:lnSpc>
                        <a:spcAft>
                          <a:spcPts val="800"/>
                        </a:spcAft>
                      </a:pPr>
                      <a:r>
                        <a:rPr lang="en-ID" sz="2400">
                          <a:effectLst/>
                          <a:latin typeface="Yu Gothic UI" pitchFamily="34" charset="-128"/>
                          <a:ea typeface="Yu Gothic UI" pitchFamily="34" charset="-128"/>
                        </a:rPr>
                        <a:t> </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extLst>
                  <a:ext uri="{0D108BD9-81ED-4DB2-BD59-A6C34878D82A}">
                    <a16:rowId xmlns:a16="http://schemas.microsoft.com/office/drawing/2014/main" val="10000"/>
                  </a:ext>
                </a:extLst>
              </a:tr>
              <a:tr h="796659">
                <a:tc>
                  <a:txBody>
                    <a:bodyPr/>
                    <a:lstStyle/>
                    <a:p>
                      <a:pPr algn="ctr">
                        <a:lnSpc>
                          <a:spcPct val="150000"/>
                        </a:lnSpc>
                        <a:spcAft>
                          <a:spcPts val="800"/>
                        </a:spcAft>
                      </a:pPr>
                      <a:r>
                        <a:rPr lang="en-ID" sz="2400">
                          <a:effectLst/>
                          <a:latin typeface="Yu Gothic UI" pitchFamily="34" charset="-128"/>
                          <a:ea typeface="Yu Gothic UI" pitchFamily="34" charset="-128"/>
                        </a:rPr>
                        <a:t>1</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a:effectLst/>
                          <a:latin typeface="Yu Gothic UI" pitchFamily="34" charset="-128"/>
                          <a:ea typeface="Yu Gothic UI" pitchFamily="34" charset="-128"/>
                        </a:rPr>
                        <a:t>165/36 = 4,58</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a:effectLst/>
                          <a:latin typeface="Yu Gothic UI" pitchFamily="34" charset="-128"/>
                          <a:ea typeface="Yu Gothic UI" pitchFamily="34" charset="-128"/>
                        </a:rPr>
                        <a:t>4,58/6*100 = 76%</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a:effectLst/>
                          <a:latin typeface="Yu Gothic UI" pitchFamily="34" charset="-128"/>
                          <a:ea typeface="Yu Gothic UI" pitchFamily="34" charset="-128"/>
                        </a:rPr>
                        <a:t>Design</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nSpc>
                          <a:spcPct val="107000"/>
                        </a:lnSpc>
                        <a:spcAft>
                          <a:spcPts val="800"/>
                        </a:spcAft>
                      </a:pPr>
                      <a:r>
                        <a:rPr lang="en-ID" sz="2400">
                          <a:effectLst/>
                          <a:latin typeface="Yu Gothic UI" pitchFamily="34" charset="-128"/>
                          <a:ea typeface="Yu Gothic UI" pitchFamily="34" charset="-128"/>
                        </a:rPr>
                        <a:t>Presentase pertanyaan no 1</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extLst>
                  <a:ext uri="{0D108BD9-81ED-4DB2-BD59-A6C34878D82A}">
                    <a16:rowId xmlns:a16="http://schemas.microsoft.com/office/drawing/2014/main" val="10001"/>
                  </a:ext>
                </a:extLst>
              </a:tr>
              <a:tr h="796659">
                <a:tc>
                  <a:txBody>
                    <a:bodyPr/>
                    <a:lstStyle/>
                    <a:p>
                      <a:pPr algn="ctr">
                        <a:lnSpc>
                          <a:spcPct val="150000"/>
                        </a:lnSpc>
                        <a:spcAft>
                          <a:spcPts val="800"/>
                        </a:spcAft>
                      </a:pPr>
                      <a:r>
                        <a:rPr lang="en-ID" sz="2400">
                          <a:effectLst/>
                          <a:latin typeface="Yu Gothic UI" pitchFamily="34" charset="-128"/>
                          <a:ea typeface="Yu Gothic UI" pitchFamily="34" charset="-128"/>
                        </a:rPr>
                        <a:t>2</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a:effectLst/>
                          <a:latin typeface="Yu Gothic UI" pitchFamily="34" charset="-128"/>
                          <a:ea typeface="Yu Gothic UI" pitchFamily="34" charset="-128"/>
                        </a:rPr>
                        <a:t>151/36 = 4,19</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a:effectLst/>
                          <a:latin typeface="Yu Gothic UI" pitchFamily="34" charset="-128"/>
                          <a:ea typeface="Yu Gothic UI" pitchFamily="34" charset="-128"/>
                        </a:rPr>
                        <a:t>4,19/6*100 = 69%</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a:effectLst/>
                          <a:latin typeface="Yu Gothic UI" pitchFamily="34" charset="-128"/>
                          <a:ea typeface="Yu Gothic UI" pitchFamily="34" charset="-128"/>
                        </a:rPr>
                        <a:t> </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nSpc>
                          <a:spcPct val="107000"/>
                        </a:lnSpc>
                        <a:spcAft>
                          <a:spcPts val="800"/>
                        </a:spcAft>
                      </a:pPr>
                      <a:r>
                        <a:rPr lang="en-ID" sz="2400">
                          <a:effectLst/>
                          <a:latin typeface="Yu Gothic UI" pitchFamily="34" charset="-128"/>
                          <a:ea typeface="Yu Gothic UI" pitchFamily="34" charset="-128"/>
                        </a:rPr>
                        <a:t>Presentase pertanyaan no 2</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extLst>
                  <a:ext uri="{0D108BD9-81ED-4DB2-BD59-A6C34878D82A}">
                    <a16:rowId xmlns:a16="http://schemas.microsoft.com/office/drawing/2014/main" val="10002"/>
                  </a:ext>
                </a:extLst>
              </a:tr>
              <a:tr h="815754">
                <a:tc>
                  <a:txBody>
                    <a:bodyPr/>
                    <a:lstStyle/>
                    <a:p>
                      <a:pPr algn="ctr">
                        <a:lnSpc>
                          <a:spcPct val="150000"/>
                        </a:lnSpc>
                        <a:spcAft>
                          <a:spcPts val="800"/>
                        </a:spcAft>
                      </a:pPr>
                      <a:r>
                        <a:rPr lang="en-ID" sz="2400">
                          <a:effectLst/>
                          <a:latin typeface="Yu Gothic UI" pitchFamily="34" charset="-128"/>
                          <a:ea typeface="Yu Gothic UI" pitchFamily="34" charset="-128"/>
                        </a:rPr>
                        <a:t>3</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a:effectLst/>
                          <a:latin typeface="Yu Gothic UI" pitchFamily="34" charset="-128"/>
                          <a:ea typeface="Yu Gothic UI" pitchFamily="34" charset="-128"/>
                        </a:rPr>
                        <a:t>118/36 = 3,27</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a:effectLst/>
                          <a:latin typeface="Yu Gothic UI" pitchFamily="34" charset="-128"/>
                          <a:ea typeface="Yu Gothic UI" pitchFamily="34" charset="-128"/>
                        </a:rPr>
                        <a:t>3,27/6*100 = 38%</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err="1">
                          <a:effectLst/>
                          <a:latin typeface="Yu Gothic UI" pitchFamily="34" charset="-128"/>
                          <a:ea typeface="Yu Gothic UI" pitchFamily="34" charset="-128"/>
                        </a:rPr>
                        <a:t>Effesiens</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nSpc>
                          <a:spcPct val="107000"/>
                        </a:lnSpc>
                        <a:spcAft>
                          <a:spcPts val="800"/>
                        </a:spcAft>
                      </a:pPr>
                      <a:r>
                        <a:rPr lang="en-ID" sz="2400">
                          <a:effectLst/>
                          <a:latin typeface="Yu Gothic UI" pitchFamily="34" charset="-128"/>
                          <a:ea typeface="Yu Gothic UI" pitchFamily="34" charset="-128"/>
                        </a:rPr>
                        <a:t>Presntase pertanyaan no 3</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extLst>
                  <a:ext uri="{0D108BD9-81ED-4DB2-BD59-A6C34878D82A}">
                    <a16:rowId xmlns:a16="http://schemas.microsoft.com/office/drawing/2014/main" val="10003"/>
                  </a:ext>
                </a:extLst>
              </a:tr>
              <a:tr h="796659">
                <a:tc>
                  <a:txBody>
                    <a:bodyPr/>
                    <a:lstStyle/>
                    <a:p>
                      <a:pPr algn="ctr">
                        <a:lnSpc>
                          <a:spcPct val="150000"/>
                        </a:lnSpc>
                        <a:spcAft>
                          <a:spcPts val="800"/>
                        </a:spcAft>
                      </a:pPr>
                      <a:r>
                        <a:rPr lang="en-ID" sz="2400">
                          <a:effectLst/>
                          <a:latin typeface="Yu Gothic UI" pitchFamily="34" charset="-128"/>
                          <a:ea typeface="Yu Gothic UI" pitchFamily="34" charset="-128"/>
                        </a:rPr>
                        <a:t>4</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a:effectLst/>
                          <a:latin typeface="Yu Gothic UI" pitchFamily="34" charset="-128"/>
                          <a:ea typeface="Yu Gothic UI" pitchFamily="34" charset="-128"/>
                        </a:rPr>
                        <a:t>125/36 = 3,47</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a:effectLst/>
                          <a:latin typeface="Yu Gothic UI" pitchFamily="34" charset="-128"/>
                          <a:ea typeface="Yu Gothic UI" pitchFamily="34" charset="-128"/>
                        </a:rPr>
                        <a:t>3,47/6*100 = 57%</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a:effectLst/>
                          <a:latin typeface="Yu Gothic UI" pitchFamily="34" charset="-128"/>
                          <a:ea typeface="Yu Gothic UI" pitchFamily="34" charset="-128"/>
                        </a:rPr>
                        <a:t> </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nSpc>
                          <a:spcPct val="107000"/>
                        </a:lnSpc>
                        <a:spcAft>
                          <a:spcPts val="800"/>
                        </a:spcAft>
                      </a:pPr>
                      <a:r>
                        <a:rPr lang="en-ID" sz="2400">
                          <a:effectLst/>
                          <a:latin typeface="Yu Gothic UI" pitchFamily="34" charset="-128"/>
                          <a:ea typeface="Yu Gothic UI" pitchFamily="34" charset="-128"/>
                        </a:rPr>
                        <a:t>Presentas prtanyaan no 4</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extLst>
                  <a:ext uri="{0D108BD9-81ED-4DB2-BD59-A6C34878D82A}">
                    <a16:rowId xmlns:a16="http://schemas.microsoft.com/office/drawing/2014/main" val="10004"/>
                  </a:ext>
                </a:extLst>
              </a:tr>
              <a:tr h="815754">
                <a:tc>
                  <a:txBody>
                    <a:bodyPr/>
                    <a:lstStyle/>
                    <a:p>
                      <a:pPr algn="ctr">
                        <a:lnSpc>
                          <a:spcPct val="150000"/>
                        </a:lnSpc>
                        <a:spcAft>
                          <a:spcPts val="800"/>
                        </a:spcAft>
                      </a:pPr>
                      <a:r>
                        <a:rPr lang="en-ID" sz="2400">
                          <a:effectLst/>
                          <a:latin typeface="Yu Gothic UI" pitchFamily="34" charset="-128"/>
                          <a:ea typeface="Yu Gothic UI" pitchFamily="34" charset="-128"/>
                        </a:rPr>
                        <a:t>5</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a:effectLst/>
                          <a:latin typeface="Yu Gothic UI" pitchFamily="34" charset="-128"/>
                          <a:ea typeface="Yu Gothic UI" pitchFamily="34" charset="-128"/>
                        </a:rPr>
                        <a:t>151/36 = 4,19</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a:effectLst/>
                          <a:latin typeface="Yu Gothic UI" pitchFamily="34" charset="-128"/>
                          <a:ea typeface="Yu Gothic UI" pitchFamily="34" charset="-128"/>
                        </a:rPr>
                        <a:t>4,19/6*100 = 69%</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err="1">
                          <a:effectLst/>
                          <a:latin typeface="Yu Gothic UI" pitchFamily="34" charset="-128"/>
                          <a:ea typeface="Yu Gothic UI" pitchFamily="34" charset="-128"/>
                        </a:rPr>
                        <a:t>Fungsional</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nSpc>
                          <a:spcPct val="107000"/>
                        </a:lnSpc>
                        <a:spcAft>
                          <a:spcPts val="800"/>
                        </a:spcAft>
                      </a:pPr>
                      <a:r>
                        <a:rPr lang="en-ID" sz="2400" dirty="0" err="1">
                          <a:effectLst/>
                          <a:latin typeface="Yu Gothic UI" pitchFamily="34" charset="-128"/>
                          <a:ea typeface="Yu Gothic UI" pitchFamily="34" charset="-128"/>
                        </a:rPr>
                        <a:t>Presntase</a:t>
                      </a:r>
                      <a:r>
                        <a:rPr lang="en-ID" sz="2400" dirty="0">
                          <a:effectLst/>
                          <a:latin typeface="Yu Gothic UI" pitchFamily="34" charset="-128"/>
                          <a:ea typeface="Yu Gothic UI" pitchFamily="34" charset="-128"/>
                        </a:rPr>
                        <a:t> </a:t>
                      </a:r>
                      <a:r>
                        <a:rPr lang="en-ID" sz="2400" dirty="0" err="1">
                          <a:effectLst/>
                          <a:latin typeface="Yu Gothic UI" pitchFamily="34" charset="-128"/>
                          <a:ea typeface="Yu Gothic UI" pitchFamily="34" charset="-128"/>
                        </a:rPr>
                        <a:t>pertanyaan</a:t>
                      </a:r>
                      <a:r>
                        <a:rPr lang="en-ID" sz="2400" dirty="0">
                          <a:effectLst/>
                          <a:latin typeface="Yu Gothic UI" pitchFamily="34" charset="-128"/>
                          <a:ea typeface="Yu Gothic UI" pitchFamily="34" charset="-128"/>
                        </a:rPr>
                        <a:t> no 5</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extLst>
                  <a:ext uri="{0D108BD9-81ED-4DB2-BD59-A6C34878D82A}">
                    <a16:rowId xmlns:a16="http://schemas.microsoft.com/office/drawing/2014/main" val="10005"/>
                  </a:ext>
                </a:extLst>
              </a:tr>
              <a:tr h="815754">
                <a:tc>
                  <a:txBody>
                    <a:bodyPr/>
                    <a:lstStyle/>
                    <a:p>
                      <a:pPr algn="ctr">
                        <a:lnSpc>
                          <a:spcPct val="150000"/>
                        </a:lnSpc>
                        <a:spcAft>
                          <a:spcPts val="800"/>
                        </a:spcAft>
                      </a:pPr>
                      <a:r>
                        <a:rPr lang="en-ID" sz="2400">
                          <a:effectLst/>
                          <a:latin typeface="Yu Gothic UI" pitchFamily="34" charset="-128"/>
                          <a:ea typeface="Yu Gothic UI" pitchFamily="34" charset="-128"/>
                        </a:rPr>
                        <a:t>6</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a:effectLst/>
                          <a:latin typeface="Yu Gothic UI" pitchFamily="34" charset="-128"/>
                          <a:ea typeface="Yu Gothic UI" pitchFamily="34" charset="-128"/>
                        </a:rPr>
                        <a:t>142/36 = 3,94</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dirty="0">
                          <a:effectLst/>
                          <a:latin typeface="Yu Gothic UI" pitchFamily="34" charset="-128"/>
                          <a:ea typeface="Yu Gothic UI" pitchFamily="34" charset="-128"/>
                        </a:rPr>
                        <a:t>3,94/6*100 = 65%</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gn="ctr">
                        <a:lnSpc>
                          <a:spcPct val="150000"/>
                        </a:lnSpc>
                        <a:spcAft>
                          <a:spcPts val="800"/>
                        </a:spcAft>
                      </a:pPr>
                      <a:r>
                        <a:rPr lang="en-ID" sz="2400">
                          <a:effectLst/>
                          <a:latin typeface="Yu Gothic UI" pitchFamily="34" charset="-128"/>
                          <a:ea typeface="Yu Gothic UI" pitchFamily="34" charset="-128"/>
                        </a:rPr>
                        <a:t> </a:t>
                      </a:r>
                      <a:endParaRPr lang="en-US" sz="2400">
                        <a:solidFill>
                          <a:srgbClr val="76923C"/>
                        </a:solidFill>
                        <a:effectLst/>
                        <a:latin typeface="Yu Gothic UI" pitchFamily="34" charset="-128"/>
                        <a:ea typeface="Yu Gothic UI" pitchFamily="34" charset="-128"/>
                        <a:cs typeface="Times New Roman"/>
                      </a:endParaRPr>
                    </a:p>
                  </a:txBody>
                  <a:tcPr marL="66722" marR="66722" marT="0" marB="0"/>
                </a:tc>
                <a:tc>
                  <a:txBody>
                    <a:bodyPr/>
                    <a:lstStyle/>
                    <a:p>
                      <a:pPr>
                        <a:lnSpc>
                          <a:spcPct val="107000"/>
                        </a:lnSpc>
                        <a:spcAft>
                          <a:spcPts val="800"/>
                        </a:spcAft>
                      </a:pPr>
                      <a:r>
                        <a:rPr lang="en-ID" sz="2400" dirty="0" err="1">
                          <a:effectLst/>
                          <a:latin typeface="Yu Gothic UI" pitchFamily="34" charset="-128"/>
                          <a:ea typeface="Yu Gothic UI" pitchFamily="34" charset="-128"/>
                        </a:rPr>
                        <a:t>Presentase</a:t>
                      </a:r>
                      <a:r>
                        <a:rPr lang="en-ID" sz="2400" dirty="0">
                          <a:effectLst/>
                          <a:latin typeface="Yu Gothic UI" pitchFamily="34" charset="-128"/>
                          <a:ea typeface="Yu Gothic UI" pitchFamily="34" charset="-128"/>
                        </a:rPr>
                        <a:t> </a:t>
                      </a:r>
                      <a:r>
                        <a:rPr lang="en-ID" sz="2400" dirty="0" err="1">
                          <a:effectLst/>
                          <a:latin typeface="Yu Gothic UI" pitchFamily="34" charset="-128"/>
                          <a:ea typeface="Yu Gothic UI" pitchFamily="34" charset="-128"/>
                        </a:rPr>
                        <a:t>pertanyaan</a:t>
                      </a:r>
                      <a:r>
                        <a:rPr lang="en-ID" sz="2400" dirty="0">
                          <a:effectLst/>
                          <a:latin typeface="Yu Gothic UI" pitchFamily="34" charset="-128"/>
                          <a:ea typeface="Yu Gothic UI" pitchFamily="34" charset="-128"/>
                        </a:rPr>
                        <a:t> no 6</a:t>
                      </a:r>
                      <a:endParaRPr lang="en-US" sz="2400" dirty="0">
                        <a:solidFill>
                          <a:srgbClr val="76923C"/>
                        </a:solidFill>
                        <a:effectLst/>
                        <a:latin typeface="Yu Gothic UI" pitchFamily="34" charset="-128"/>
                        <a:ea typeface="Yu Gothic UI" pitchFamily="34" charset="-128"/>
                        <a:cs typeface="Times New Roman"/>
                      </a:endParaRPr>
                    </a:p>
                  </a:txBody>
                  <a:tcPr marL="66722" marR="66722" marT="0" marB="0"/>
                </a:tc>
                <a:extLst>
                  <a:ext uri="{0D108BD9-81ED-4DB2-BD59-A6C34878D82A}">
                    <a16:rowId xmlns:a16="http://schemas.microsoft.com/office/drawing/2014/main" val="10006"/>
                  </a:ext>
                </a:extLst>
              </a:tr>
            </a:tbl>
          </a:graphicData>
        </a:graphic>
      </p:graphicFrame>
      <p:sp>
        <p:nvSpPr>
          <p:cNvPr id="20" name="Rectangle 19"/>
          <p:cNvSpPr/>
          <p:nvPr/>
        </p:nvSpPr>
        <p:spPr>
          <a:xfrm>
            <a:off x="1828800" y="8191501"/>
            <a:ext cx="13887450" cy="2246769"/>
          </a:xfrm>
          <a:prstGeom prst="rect">
            <a:avLst/>
          </a:prstGeom>
        </p:spPr>
        <p:txBody>
          <a:bodyPr wrap="square">
            <a:spAutoFit/>
          </a:bodyPr>
          <a:lstStyle/>
          <a:p>
            <a:r>
              <a:rPr lang="en-ID" sz="2800" dirty="0">
                <a:latin typeface="Yu Gothic UI" pitchFamily="34" charset="-128"/>
                <a:ea typeface="Yu Gothic UI" pitchFamily="34" charset="-128"/>
              </a:rPr>
              <a:t>Pada </a:t>
            </a:r>
            <a:r>
              <a:rPr lang="en-ID" sz="2800" dirty="0" err="1">
                <a:latin typeface="Yu Gothic UI" pitchFamily="34" charset="-128"/>
                <a:ea typeface="Yu Gothic UI" pitchFamily="34" charset="-128"/>
              </a:rPr>
              <a:t>tabel</a:t>
            </a:r>
            <a:r>
              <a:rPr lang="en-ID" sz="2800" dirty="0">
                <a:latin typeface="Yu Gothic UI" pitchFamily="34" charset="-128"/>
                <a:ea typeface="Yu Gothic UI" pitchFamily="34" charset="-128"/>
              </a:rPr>
              <a:t> 4 </a:t>
            </a:r>
            <a:r>
              <a:rPr lang="en-ID" sz="2800" dirty="0" err="1">
                <a:latin typeface="Yu Gothic UI" pitchFamily="34" charset="-128"/>
                <a:ea typeface="Yu Gothic UI" pitchFamily="34" charset="-128"/>
              </a:rPr>
              <a:t>merupakan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hasil</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presentase</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pertanyaan</a:t>
            </a:r>
            <a:r>
              <a:rPr lang="en-ID" sz="2800" dirty="0">
                <a:latin typeface="Yu Gothic UI" pitchFamily="34" charset="-128"/>
                <a:ea typeface="Yu Gothic UI" pitchFamily="34" charset="-128"/>
              </a:rPr>
              <a:t> user acceptance test, </a:t>
            </a:r>
            <a:r>
              <a:rPr lang="en-ID" sz="2800" dirty="0" err="1">
                <a:latin typeface="Yu Gothic UI" pitchFamily="34" charset="-128"/>
                <a:ea typeface="Yu Gothic UI" pitchFamily="34" charset="-128"/>
              </a:rPr>
              <a:t>dapat</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disimpulkan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bahwa</a:t>
            </a:r>
            <a:r>
              <a:rPr lang="en-ID" sz="2800" dirty="0">
                <a:latin typeface="Yu Gothic UI" pitchFamily="34" charset="-128"/>
                <a:ea typeface="Yu Gothic UI" pitchFamily="34" charset="-128"/>
              </a:rPr>
              <a:t> rata– rata </a:t>
            </a:r>
            <a:r>
              <a:rPr lang="en-ID" sz="2800" dirty="0" err="1">
                <a:latin typeface="Yu Gothic UI" pitchFamily="34" charset="-128"/>
                <a:ea typeface="Yu Gothic UI" pitchFamily="34" charset="-128"/>
              </a:rPr>
              <a:t>presentase</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pertanyaan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dengan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kategori</a:t>
            </a:r>
            <a:r>
              <a:rPr lang="en-ID" sz="2800" dirty="0">
                <a:latin typeface="Yu Gothic UI" pitchFamily="34" charset="-128"/>
                <a:ea typeface="Yu Gothic UI" pitchFamily="34" charset="-128"/>
              </a:rPr>
              <a:t> design </a:t>
            </a:r>
            <a:r>
              <a:rPr lang="en-ID" sz="2800" dirty="0" err="1">
                <a:latin typeface="Yu Gothic UI" pitchFamily="34" charset="-128"/>
                <a:ea typeface="Yu Gothic UI" pitchFamily="34" charset="-128"/>
              </a:rPr>
              <a:t>yaitu</a:t>
            </a:r>
            <a:r>
              <a:rPr lang="en-ID" sz="2800" dirty="0">
                <a:latin typeface="Yu Gothic UI" pitchFamily="34" charset="-128"/>
                <a:ea typeface="Yu Gothic UI" pitchFamily="34" charset="-128"/>
              </a:rPr>
              <a:t> 72% (</a:t>
            </a:r>
            <a:r>
              <a:rPr lang="en-ID" sz="2800" dirty="0" err="1">
                <a:latin typeface="Yu Gothic UI" pitchFamily="34" charset="-128"/>
                <a:ea typeface="Yu Gothic UI" pitchFamily="34" charset="-128"/>
              </a:rPr>
              <a:t>didapat</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dari</a:t>
            </a:r>
            <a:r>
              <a:rPr lang="en-ID" sz="2800" dirty="0">
                <a:latin typeface="Yu Gothic UI" pitchFamily="34" charset="-128"/>
                <a:ea typeface="Yu Gothic UI" pitchFamily="34" charset="-128"/>
              </a:rPr>
              <a:t> [69% + 76%:2]  </a:t>
            </a:r>
            <a:r>
              <a:rPr lang="en-ID" sz="2800" dirty="0" err="1">
                <a:latin typeface="Yu Gothic UI" pitchFamily="34" charset="-128"/>
                <a:ea typeface="Yu Gothic UI" pitchFamily="34" charset="-128"/>
              </a:rPr>
              <a:t>banyaknya</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pertanyaan</a:t>
            </a:r>
            <a:r>
              <a:rPr lang="en-ID" sz="2800" dirty="0">
                <a:latin typeface="Yu Gothic UI" pitchFamily="34" charset="-128"/>
                <a:ea typeface="Yu Gothic UI" pitchFamily="34" charset="-128"/>
              </a:rPr>
              <a:t>), rata – rata </a:t>
            </a:r>
            <a:r>
              <a:rPr lang="en-ID" sz="2800" dirty="0" err="1">
                <a:latin typeface="Yu Gothic UI" pitchFamily="34" charset="-128"/>
                <a:ea typeface="Yu Gothic UI" pitchFamily="34" charset="-128"/>
              </a:rPr>
              <a:t>presentase</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pertanyaan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dengan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kategori</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effesien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yaitu</a:t>
            </a:r>
            <a:r>
              <a:rPr lang="en-ID" sz="2800" dirty="0">
                <a:latin typeface="Yu Gothic UI" pitchFamily="34" charset="-128"/>
                <a:ea typeface="Yu Gothic UI" pitchFamily="34" charset="-128"/>
              </a:rPr>
              <a:t> 47%, </a:t>
            </a:r>
            <a:r>
              <a:rPr lang="en-ID" sz="2800" dirty="0" err="1">
                <a:latin typeface="Yu Gothic UI" pitchFamily="34" charset="-128"/>
                <a:ea typeface="Yu Gothic UI" pitchFamily="34" charset="-128"/>
              </a:rPr>
              <a:t>pertanyaan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dengan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kategori</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fungsi</a:t>
            </a:r>
            <a:r>
              <a:rPr lang="en-ID" sz="2800" dirty="0">
                <a:latin typeface="Yu Gothic UI" pitchFamily="34" charset="-128"/>
                <a:ea typeface="Yu Gothic UI" pitchFamily="34" charset="-128"/>
              </a:rPr>
              <a:t> yaitu67 %, dan total </a:t>
            </a:r>
            <a:r>
              <a:rPr lang="en-ID" sz="2800" dirty="0" err="1">
                <a:latin typeface="Yu Gothic UI" pitchFamily="34" charset="-128"/>
                <a:ea typeface="Yu Gothic UI" pitchFamily="34" charset="-128"/>
              </a:rPr>
              <a:t>presentase</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pertanyaan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dengan</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semua</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kategori</a:t>
            </a:r>
            <a:r>
              <a:rPr lang="en-ID" sz="2800" dirty="0">
                <a:latin typeface="Yu Gothic UI" pitchFamily="34" charset="-128"/>
                <a:ea typeface="Yu Gothic UI" pitchFamily="34" charset="-128"/>
              </a:rPr>
              <a:t> </a:t>
            </a:r>
            <a:r>
              <a:rPr lang="en-ID" sz="2800" dirty="0" err="1">
                <a:latin typeface="Yu Gothic UI" pitchFamily="34" charset="-128"/>
                <a:ea typeface="Yu Gothic UI" pitchFamily="34" charset="-128"/>
              </a:rPr>
              <a:t>yaitu</a:t>
            </a:r>
            <a:r>
              <a:rPr lang="en-ID" sz="2800">
                <a:latin typeface="Yu Gothic UI" pitchFamily="34" charset="-128"/>
                <a:ea typeface="Yu Gothic UI" pitchFamily="34" charset="-128"/>
              </a:rPr>
              <a:t> 62</a:t>
            </a:r>
            <a:r>
              <a:rPr lang="en-ID" sz="2800" dirty="0">
                <a:latin typeface="Yu Gothic UI" pitchFamily="34" charset="-128"/>
                <a:ea typeface="Yu Gothic UI" pitchFamily="34" charset="-128"/>
              </a:rPr>
              <a:t>%. </a:t>
            </a:r>
            <a:endParaRPr lang="en-US" sz="2800" dirty="0">
              <a:latin typeface="Yu Gothic UI" pitchFamily="34" charset="-128"/>
              <a:ea typeface="Yu Gothic UI"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10" name="Group 10"/>
          <p:cNvGrpSpPr/>
          <p:nvPr/>
        </p:nvGrpSpPr>
        <p:grpSpPr>
          <a:xfrm rot="-959">
            <a:off x="1124583" y="1114014"/>
            <a:ext cx="15985651"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p:spPr>
          <p:style>
            <a:lnRef idx="2">
              <a:schemeClr val="accent3">
                <a:shade val="50000"/>
              </a:schemeClr>
            </a:lnRef>
            <a:fillRef idx="1">
              <a:schemeClr val="accent3"/>
            </a:fillRef>
            <a:effectRef idx="0">
              <a:schemeClr val="accent3"/>
            </a:effectRef>
            <a:fontRef idx="minor">
              <a:schemeClr val="lt1"/>
            </a:fontRef>
          </p:style>
        </p:sp>
        <p:sp>
          <p:nvSpPr>
            <p:cNvPr id="12" name="TextBox 12"/>
            <p:cNvSpPr txBox="1"/>
            <p:nvPr/>
          </p:nvSpPr>
          <p:spPr>
            <a:xfrm>
              <a:off x="0" y="-38100"/>
              <a:ext cx="2429294" cy="7085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42760" y="-120286"/>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Rectangle 17"/>
          <p:cNvSpPr/>
          <p:nvPr/>
        </p:nvSpPr>
        <p:spPr>
          <a:xfrm>
            <a:off x="2667000" y="1081063"/>
            <a:ext cx="13411199" cy="2339102"/>
          </a:xfrm>
          <a:prstGeom prst="rect">
            <a:avLst/>
          </a:prstGeom>
        </p:spPr>
        <p:txBody>
          <a:bodyPr wrap="square">
            <a:spAutoFit/>
          </a:bodyPr>
          <a:lstStyle/>
          <a:p>
            <a:r>
              <a:rPr lang="en-ID" sz="3200" noProof="1">
                <a:latin typeface="Yu Gothic UI" pitchFamily="34" charset="-128"/>
                <a:ea typeface="Yu Gothic UI" pitchFamily="34" charset="-128"/>
              </a:rPr>
              <a:t>Berdasarkan hasil dari total presentase, maka aplikasi sangat baik berdasarkan kriteria interpretasi skor yang terdapat pada tabel 5.</a:t>
            </a:r>
          </a:p>
          <a:p>
            <a:pPr algn="ctr"/>
            <a:endParaRPr lang="en-ID" sz="3200" b="1" noProof="1">
              <a:latin typeface="Yu Gothic UI" pitchFamily="34" charset="-128"/>
              <a:ea typeface="Yu Gothic UI" pitchFamily="34" charset="-128"/>
            </a:endParaRPr>
          </a:p>
          <a:p>
            <a:pPr algn="ctr"/>
            <a:r>
              <a:rPr lang="en-ID" sz="3200" b="1" noProof="1">
                <a:latin typeface="Yu Gothic UI" pitchFamily="34" charset="-128"/>
                <a:ea typeface="Yu Gothic UI" pitchFamily="34" charset="-128"/>
              </a:rPr>
              <a:t>Table 5. KRITERIA INTERPRETASI SKOR</a:t>
            </a:r>
            <a:endParaRPr lang="en-ID" sz="3200" noProof="1">
              <a:latin typeface="Yu Gothic UI" pitchFamily="34" charset="-128"/>
              <a:ea typeface="Yu Gothic UI" pitchFamily="34" charset="-128"/>
            </a:endParaRPr>
          </a:p>
          <a:p>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1308775243"/>
              </p:ext>
            </p:extLst>
          </p:nvPr>
        </p:nvGraphicFramePr>
        <p:xfrm>
          <a:off x="1524000" y="3771901"/>
          <a:ext cx="14859000" cy="5257799"/>
        </p:xfrm>
        <a:graphic>
          <a:graphicData uri="http://schemas.openxmlformats.org/drawingml/2006/table">
            <a:tbl>
              <a:tblPr firstRow="1" firstCol="1" bandRow="1">
                <a:tableStyleId>{1FECB4D8-DB02-4DC6-A0A2-4F2EBAE1DC90}</a:tableStyleId>
              </a:tblPr>
              <a:tblGrid>
                <a:gridCol w="7427404">
                  <a:extLst>
                    <a:ext uri="{9D8B030D-6E8A-4147-A177-3AD203B41FA5}">
                      <a16:colId xmlns:a16="http://schemas.microsoft.com/office/drawing/2014/main" val="20000"/>
                    </a:ext>
                  </a:extLst>
                </a:gridCol>
                <a:gridCol w="7431596">
                  <a:extLst>
                    <a:ext uri="{9D8B030D-6E8A-4147-A177-3AD203B41FA5}">
                      <a16:colId xmlns:a16="http://schemas.microsoft.com/office/drawing/2014/main" val="20001"/>
                    </a:ext>
                  </a:extLst>
                </a:gridCol>
              </a:tblGrid>
              <a:tr h="949114">
                <a:tc>
                  <a:txBody>
                    <a:bodyPr/>
                    <a:lstStyle/>
                    <a:p>
                      <a:pPr algn="ctr">
                        <a:lnSpc>
                          <a:spcPct val="115000"/>
                        </a:lnSpc>
                        <a:spcAft>
                          <a:spcPts val="0"/>
                        </a:spcAft>
                      </a:pPr>
                      <a:r>
                        <a:rPr lang="en-ID" sz="2800" dirty="0" err="1">
                          <a:effectLst/>
                        </a:rPr>
                        <a:t>Presentase</a:t>
                      </a:r>
                      <a:endParaRPr lang="en-US" sz="2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D" sz="2800">
                          <a:effectLst/>
                        </a:rPr>
                        <a:t>Keterangan</a:t>
                      </a:r>
                      <a:endParaRPr lang="en-US" sz="28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61737">
                <a:tc>
                  <a:txBody>
                    <a:bodyPr/>
                    <a:lstStyle/>
                    <a:p>
                      <a:pPr algn="ctr">
                        <a:lnSpc>
                          <a:spcPct val="115000"/>
                        </a:lnSpc>
                        <a:spcAft>
                          <a:spcPts val="0"/>
                        </a:spcAft>
                      </a:pPr>
                      <a:r>
                        <a:rPr lang="en-ID" sz="2800" dirty="0">
                          <a:effectLst/>
                        </a:rPr>
                        <a:t>0% - 20%</a:t>
                      </a:r>
                      <a:endParaRPr lang="en-US" sz="2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D" sz="2800">
                          <a:effectLst/>
                        </a:rPr>
                        <a:t>Sangat Kurang  Baik</a:t>
                      </a:r>
                      <a:endParaRPr lang="en-US" sz="28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861737">
                <a:tc>
                  <a:txBody>
                    <a:bodyPr/>
                    <a:lstStyle/>
                    <a:p>
                      <a:pPr algn="ctr">
                        <a:lnSpc>
                          <a:spcPct val="115000"/>
                        </a:lnSpc>
                        <a:spcAft>
                          <a:spcPts val="0"/>
                        </a:spcAft>
                      </a:pPr>
                      <a:r>
                        <a:rPr lang="en-ID" sz="2800">
                          <a:effectLst/>
                        </a:rPr>
                        <a:t>21% - 40%</a:t>
                      </a:r>
                      <a:endParaRPr lang="en-US" sz="2800">
                        <a:effectLst/>
                        <a:latin typeface="Calibri"/>
                        <a:ea typeface="Calibri"/>
                        <a:cs typeface="Times New Roman"/>
                      </a:endParaRPr>
                    </a:p>
                  </a:txBody>
                  <a:tcPr marL="68580" marR="68580" marT="0" marB="0"/>
                </a:tc>
                <a:tc>
                  <a:txBody>
                    <a:bodyPr/>
                    <a:lstStyle/>
                    <a:p>
                      <a:pPr algn="ctr">
                        <a:lnSpc>
                          <a:spcPct val="115000"/>
                        </a:lnSpc>
                        <a:spcAft>
                          <a:spcPts val="0"/>
                        </a:spcAft>
                      </a:pPr>
                      <a:r>
                        <a:rPr lang="en-ID" sz="2800" dirty="0" err="1">
                          <a:effectLst/>
                        </a:rPr>
                        <a:t>Tidak</a:t>
                      </a:r>
                      <a:r>
                        <a:rPr lang="en-ID" sz="2800" dirty="0">
                          <a:effectLst/>
                        </a:rPr>
                        <a:t> </a:t>
                      </a:r>
                      <a:r>
                        <a:rPr lang="en-ID" sz="2800" dirty="0" err="1">
                          <a:effectLst/>
                        </a:rPr>
                        <a:t>Baik</a:t>
                      </a:r>
                      <a:endParaRPr lang="en-US" sz="28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861737">
                <a:tc>
                  <a:txBody>
                    <a:bodyPr/>
                    <a:lstStyle/>
                    <a:p>
                      <a:pPr algn="ctr">
                        <a:lnSpc>
                          <a:spcPct val="115000"/>
                        </a:lnSpc>
                        <a:spcAft>
                          <a:spcPts val="0"/>
                        </a:spcAft>
                      </a:pPr>
                      <a:r>
                        <a:rPr lang="en-ID" sz="2800">
                          <a:effectLst/>
                        </a:rPr>
                        <a:t>41% - 60%</a:t>
                      </a:r>
                      <a:endParaRPr lang="en-US" sz="2800">
                        <a:effectLst/>
                        <a:latin typeface="Calibri"/>
                        <a:ea typeface="Calibri"/>
                        <a:cs typeface="Times New Roman"/>
                      </a:endParaRPr>
                    </a:p>
                  </a:txBody>
                  <a:tcPr marL="68580" marR="68580" marT="0" marB="0"/>
                </a:tc>
                <a:tc>
                  <a:txBody>
                    <a:bodyPr/>
                    <a:lstStyle/>
                    <a:p>
                      <a:pPr algn="ctr">
                        <a:lnSpc>
                          <a:spcPct val="115000"/>
                        </a:lnSpc>
                        <a:spcAft>
                          <a:spcPts val="0"/>
                        </a:spcAft>
                      </a:pPr>
                      <a:r>
                        <a:rPr lang="en-ID" sz="2800" dirty="0" err="1">
                          <a:effectLst/>
                        </a:rPr>
                        <a:t>Cukup</a:t>
                      </a:r>
                      <a:endParaRPr lang="en-US" sz="28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861737">
                <a:tc>
                  <a:txBody>
                    <a:bodyPr/>
                    <a:lstStyle/>
                    <a:p>
                      <a:pPr algn="ctr">
                        <a:lnSpc>
                          <a:spcPct val="115000"/>
                        </a:lnSpc>
                        <a:spcAft>
                          <a:spcPts val="0"/>
                        </a:spcAft>
                      </a:pPr>
                      <a:r>
                        <a:rPr lang="en-ID" sz="2800">
                          <a:effectLst/>
                        </a:rPr>
                        <a:t>61% - 80%</a:t>
                      </a:r>
                      <a:endParaRPr lang="en-US" sz="2800">
                        <a:effectLst/>
                        <a:latin typeface="Calibri"/>
                        <a:ea typeface="Calibri"/>
                        <a:cs typeface="Times New Roman"/>
                      </a:endParaRPr>
                    </a:p>
                  </a:txBody>
                  <a:tcPr marL="68580" marR="68580" marT="0" marB="0"/>
                </a:tc>
                <a:tc>
                  <a:txBody>
                    <a:bodyPr/>
                    <a:lstStyle/>
                    <a:p>
                      <a:pPr algn="ctr">
                        <a:lnSpc>
                          <a:spcPct val="115000"/>
                        </a:lnSpc>
                        <a:spcAft>
                          <a:spcPts val="0"/>
                        </a:spcAft>
                      </a:pPr>
                      <a:r>
                        <a:rPr lang="en-ID" sz="2800" dirty="0" err="1">
                          <a:effectLst/>
                        </a:rPr>
                        <a:t>Baik</a:t>
                      </a:r>
                      <a:endParaRPr lang="en-US" sz="28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861737">
                <a:tc>
                  <a:txBody>
                    <a:bodyPr/>
                    <a:lstStyle/>
                    <a:p>
                      <a:pPr algn="ctr">
                        <a:lnSpc>
                          <a:spcPct val="115000"/>
                        </a:lnSpc>
                        <a:spcAft>
                          <a:spcPts val="0"/>
                        </a:spcAft>
                      </a:pPr>
                      <a:r>
                        <a:rPr lang="en-ID" sz="2800" dirty="0">
                          <a:effectLst/>
                        </a:rPr>
                        <a:t>81% - 100%</a:t>
                      </a:r>
                      <a:endParaRPr lang="en-US" sz="2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D" sz="2800" dirty="0" err="1">
                          <a:effectLst/>
                        </a:rPr>
                        <a:t>Sangat</a:t>
                      </a:r>
                      <a:r>
                        <a:rPr lang="en-ID" sz="2800" dirty="0">
                          <a:effectLst/>
                        </a:rPr>
                        <a:t> </a:t>
                      </a:r>
                      <a:r>
                        <a:rPr lang="en-ID" sz="2800" dirty="0" err="1">
                          <a:effectLst/>
                        </a:rPr>
                        <a:t>Baik</a:t>
                      </a:r>
                      <a:endParaRPr lang="en-US" sz="28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10" name="Group 10"/>
          <p:cNvGrpSpPr/>
          <p:nvPr/>
        </p:nvGrpSpPr>
        <p:grpSpPr>
          <a:xfrm rot="-959">
            <a:off x="1439645" y="131279"/>
            <a:ext cx="15208157"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CFCF5A"/>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95955" y="-174165"/>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rot="1635">
            <a:off x="851628" y="-2086980"/>
            <a:ext cx="15795577" cy="5840060"/>
          </a:xfrm>
          <a:prstGeom prst="rect">
            <a:avLst/>
          </a:prstGeom>
        </p:spPr>
        <p:txBody>
          <a:bodyPr wrap="square" lIns="0" tIns="0" rIns="0" bIns="0" rtlCol="0" anchor="t">
            <a:spAutoFit/>
          </a:bodyPr>
          <a:lstStyle/>
          <a:p>
            <a:pPr algn="ctr">
              <a:lnSpc>
                <a:spcPts val="12296"/>
              </a:lnSpc>
            </a:pPr>
            <a:endParaRPr lang="en-US" sz="3600" dirty="0">
              <a:solidFill>
                <a:srgbClr val="FFFFFF"/>
              </a:solidFill>
              <a:latin typeface="Blueberry"/>
            </a:endParaRPr>
          </a:p>
          <a:p>
            <a:pPr algn="ctr">
              <a:lnSpc>
                <a:spcPts val="12296"/>
              </a:lnSpc>
            </a:pPr>
            <a:r>
              <a:rPr lang="en-US" sz="3200" dirty="0">
                <a:solidFill>
                  <a:srgbClr val="FFFFFF"/>
                </a:solidFill>
                <a:latin typeface="Cooper Black" pitchFamily="18" charset="0"/>
                <a:ea typeface="Yu Gothic UI" pitchFamily="34" charset="-128"/>
              </a:rPr>
              <a:t>ANALISA PERTANYAAN(DESAIN)</a:t>
            </a:r>
          </a:p>
          <a:p>
            <a:pPr algn="ctr"/>
            <a:r>
              <a:rPr lang="en-ID" sz="3600" noProof="1">
                <a:latin typeface="Yu Gothic UI" pitchFamily="34" charset="-128"/>
                <a:ea typeface="Yu Gothic UI" pitchFamily="34" charset="-128"/>
              </a:rPr>
              <a:t>Setelah melakukan perhitungan pada pengujian adapun analisa yang didapatkan pada pengujian user acceptance testing ini yaitu:</a:t>
            </a:r>
          </a:p>
          <a:p>
            <a:pPr algn="ctr">
              <a:lnSpc>
                <a:spcPts val="12296"/>
              </a:lnSpc>
            </a:pPr>
            <a:endParaRPr lang="en-ID" sz="4800" noProof="1">
              <a:solidFill>
                <a:srgbClr val="FFFFFF"/>
              </a:solidFill>
              <a:latin typeface="Blueberry"/>
            </a:endParaRPr>
          </a:p>
        </p:txBody>
      </p:sp>
      <p:sp>
        <p:nvSpPr>
          <p:cNvPr id="18" name="Rectangle 17"/>
          <p:cNvSpPr/>
          <p:nvPr/>
        </p:nvSpPr>
        <p:spPr>
          <a:xfrm>
            <a:off x="1828800" y="3314343"/>
            <a:ext cx="14685638" cy="6001643"/>
          </a:xfrm>
          <a:prstGeom prst="rect">
            <a:avLst/>
          </a:prstGeom>
        </p:spPr>
        <p:txBody>
          <a:bodyPr wrap="square">
            <a:spAutoFit/>
          </a:bodyPr>
          <a:lstStyle/>
          <a:p>
            <a:pPr marL="514350" indent="-514350">
              <a:buFont typeface="+mj-lt"/>
              <a:buAutoNum type="arabicPeriod"/>
            </a:pPr>
            <a:r>
              <a:rPr lang="en-ID" sz="3200" noProof="1">
                <a:latin typeface="Yu Gothic UI" pitchFamily="34" charset="-128"/>
                <a:ea typeface="Yu Gothic UI" pitchFamily="34" charset="-128"/>
              </a:rPr>
              <a:t>Pada  tabel 5,jumlah nilai bobot untuk pertanyaan pertama adalah 165. Nilai rata- ratanya adalah 165/36 = 4,58. Persentase nilainya adalah 4,58/6 * 100% = 76% dengan keterangan kriteria interpretasi skor  baik. Jadi kesimpulannya adalah  pilihan efek trend,filter,dan transisi sangat menarik dan mudah di untuk di implementasikan.</a:t>
            </a:r>
          </a:p>
          <a:p>
            <a:pPr marL="514350" indent="-514350">
              <a:buFont typeface="+mj-lt"/>
              <a:buAutoNum type="arabicPeriod"/>
            </a:pPr>
            <a:r>
              <a:rPr lang="en-ID" sz="3200" noProof="1">
                <a:latin typeface="Yu Gothic UI" pitchFamily="34" charset="-128"/>
                <a:ea typeface="Yu Gothic UI" pitchFamily="34" charset="-128"/>
              </a:rPr>
              <a:t>Pada  tabel 5,jumlah nilai bobot untuk pertanyaan kedua  adalah 151. Nilai rata- ratanya adalah 151/36 = 4,19. Persentase nilainya adalah 4,19/6 * 100% = 69% dengan keterangan kriteria interpretasi skor  baik. Jadi kesimpulannya adalah  aplikasi capcut sangat cocok untuk pemula maupun yang sudah pro karena mudah di pahami sehingga sangat cocok untuk semua kalangan</a:t>
            </a:r>
          </a:p>
          <a:p>
            <a:endParaRPr lang="en-ID" sz="3200" dirty="0"/>
          </a:p>
          <a:p>
            <a:pPr marL="514350" indent="-514350">
              <a:buFont typeface="+mj-lt"/>
              <a:buAutoNum type="arabicPeriod"/>
            </a:pPr>
            <a:endParaRPr lang="en-US" sz="3200"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10" name="Group 10"/>
          <p:cNvGrpSpPr/>
          <p:nvPr/>
        </p:nvGrpSpPr>
        <p:grpSpPr>
          <a:xfrm rot="-959">
            <a:off x="1151183" y="452410"/>
            <a:ext cx="15985669"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3CB9D8"/>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59169" y="-1227"/>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Rectangle 17"/>
          <p:cNvSpPr/>
          <p:nvPr/>
        </p:nvSpPr>
        <p:spPr>
          <a:xfrm>
            <a:off x="2743200" y="-287038"/>
            <a:ext cx="12715548" cy="2654573"/>
          </a:xfrm>
          <a:prstGeom prst="rect">
            <a:avLst/>
          </a:prstGeom>
        </p:spPr>
        <p:txBody>
          <a:bodyPr wrap="square">
            <a:spAutoFit/>
          </a:bodyPr>
          <a:lstStyle/>
          <a:p>
            <a:pPr algn="ctr">
              <a:lnSpc>
                <a:spcPts val="12296"/>
              </a:lnSpc>
            </a:pPr>
            <a:r>
              <a:rPr lang="en-US" sz="3200" dirty="0">
                <a:solidFill>
                  <a:srgbClr val="FFFFFF"/>
                </a:solidFill>
                <a:latin typeface="Cooper Black" pitchFamily="18" charset="0"/>
                <a:ea typeface="Yu Gothic UI" pitchFamily="34" charset="-128"/>
              </a:rPr>
              <a:t>ANALISA PERTANYAAN (EFISIENSI)</a:t>
            </a:r>
          </a:p>
          <a:p>
            <a:pPr algn="ctr"/>
            <a:r>
              <a:rPr lang="en-ID" sz="3200" noProof="1">
                <a:latin typeface="Yu Gothic UI" pitchFamily="34" charset="-128"/>
                <a:ea typeface="Yu Gothic UI" pitchFamily="34" charset="-128"/>
              </a:rPr>
              <a:t>Setelah melakukan perhitungan pada pengujian adapun analisa yang didapatkan pada pengujian user acceptance testing ini yaitu</a:t>
            </a:r>
          </a:p>
        </p:txBody>
      </p:sp>
      <p:sp>
        <p:nvSpPr>
          <p:cNvPr id="19" name="Rectangle 18"/>
          <p:cNvSpPr/>
          <p:nvPr/>
        </p:nvSpPr>
        <p:spPr>
          <a:xfrm>
            <a:off x="1151164" y="2939224"/>
            <a:ext cx="15722210" cy="5509200"/>
          </a:xfrm>
          <a:prstGeom prst="rect">
            <a:avLst/>
          </a:prstGeom>
        </p:spPr>
        <p:txBody>
          <a:bodyPr wrap="square">
            <a:spAutoFit/>
          </a:bodyPr>
          <a:lstStyle/>
          <a:p>
            <a:pPr marL="514350" indent="-514350">
              <a:buFont typeface="+mj-lt"/>
              <a:buAutoNum type="arabicPeriod" startAt="3"/>
            </a:pPr>
            <a:r>
              <a:rPr lang="en-ID" sz="3200" noProof="1">
                <a:latin typeface="Yu Gothic UI" pitchFamily="34" charset="-128"/>
                <a:ea typeface="Yu Gothic UI" pitchFamily="34" charset="-128"/>
              </a:rPr>
              <a:t>Pada  tabel 5,jumlah nilai bobot untuk pertanyaan ketiga  adalah 118. Nilai rata- ratanya adalah 118/36 = 3,27. Persentase nilainya adalah 3,27/6 * 100% = 38% dengan keterangan kriteria interpretasi skor tidak baik. Jadi kesimpulannya adalah  frame rate yang tidak bisa di atur lebih tinggi 60 fps membuat penggunanya merasa kurang puas ketika melakukan pengeditan.</a:t>
            </a:r>
          </a:p>
          <a:p>
            <a:pPr marL="514350" indent="-514350">
              <a:buFont typeface="+mj-lt"/>
              <a:buAutoNum type="arabicPeriod" startAt="3"/>
            </a:pPr>
            <a:endParaRPr lang="en-ID" sz="3200" noProof="1">
              <a:latin typeface="Yu Gothic UI" pitchFamily="34" charset="-128"/>
              <a:ea typeface="Yu Gothic UI" pitchFamily="34" charset="-128"/>
            </a:endParaRPr>
          </a:p>
          <a:p>
            <a:pPr marL="514350" indent="-514350">
              <a:buFont typeface="+mj-lt"/>
              <a:buAutoNum type="arabicPeriod" startAt="3"/>
            </a:pPr>
            <a:r>
              <a:rPr lang="en-ID" sz="3200" noProof="1">
                <a:latin typeface="Yu Gothic UI" pitchFamily="34" charset="-128"/>
                <a:ea typeface="Yu Gothic UI" pitchFamily="34" charset="-128"/>
              </a:rPr>
              <a:t>Pada  tabel 5,jumlah nilai bobot untuk pertanyaan keempat  adalah 125. Nilai rata- ratanya adalah 125/36 = 3,47. Persentase nilainya adalah 3,47/6 * 100% = 57% dengan keterangan kriteria interpretasi skor cukup baik. Jadi kesimpulannya adalah  gangguan akurasi di beberapa fitur seperti penghapusan latar belakang efek dan tubuh ini harus di kembangkan lagi sesuai kebutuhan pengguna</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10" name="Group 10"/>
          <p:cNvGrpSpPr/>
          <p:nvPr/>
        </p:nvGrpSpPr>
        <p:grpSpPr>
          <a:xfrm rot="-959">
            <a:off x="2088579" y="225611"/>
            <a:ext cx="15048256"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FFC5C5"/>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98583" y="-91848"/>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Rectangle 19"/>
          <p:cNvSpPr/>
          <p:nvPr/>
        </p:nvSpPr>
        <p:spPr>
          <a:xfrm>
            <a:off x="3200400" y="-405962"/>
            <a:ext cx="12515850" cy="2654573"/>
          </a:xfrm>
          <a:prstGeom prst="rect">
            <a:avLst/>
          </a:prstGeom>
        </p:spPr>
        <p:txBody>
          <a:bodyPr wrap="square">
            <a:spAutoFit/>
          </a:bodyPr>
          <a:lstStyle/>
          <a:p>
            <a:pPr algn="ctr">
              <a:lnSpc>
                <a:spcPts val="12296"/>
              </a:lnSpc>
            </a:pPr>
            <a:r>
              <a:rPr lang="en-US" sz="3600" dirty="0">
                <a:solidFill>
                  <a:srgbClr val="FFFFFF"/>
                </a:solidFill>
                <a:latin typeface="Cooper Black" pitchFamily="18" charset="0"/>
                <a:ea typeface="Yu Gothic UI" pitchFamily="34" charset="-128"/>
              </a:rPr>
              <a:t>ANALISA PERTANYAAN (FUNGSIONAL)</a:t>
            </a:r>
          </a:p>
          <a:p>
            <a:pPr algn="ctr"/>
            <a:r>
              <a:rPr lang="en-ID" sz="3200" noProof="1">
                <a:latin typeface="Yu Gothic UI" pitchFamily="34" charset="-128"/>
                <a:ea typeface="Yu Gothic UI" pitchFamily="34" charset="-128"/>
              </a:rPr>
              <a:t>Setelah melakukan perhitungan pada pengujian adapun analisa yang didapatkan pada pengujian user acceptance testing ini yaitu</a:t>
            </a:r>
            <a:r>
              <a:rPr lang="en-ID" sz="3200" dirty="0">
                <a:latin typeface="Yu Gothic UI" pitchFamily="34" charset="-128"/>
                <a:ea typeface="Yu Gothic UI" pitchFamily="34" charset="-128"/>
              </a:rPr>
              <a:t>:</a:t>
            </a:r>
            <a:endParaRPr lang="en-US" sz="3200" dirty="0">
              <a:latin typeface="Yu Gothic UI" pitchFamily="34" charset="-128"/>
              <a:ea typeface="Yu Gothic UI" pitchFamily="34" charset="-128"/>
            </a:endParaRPr>
          </a:p>
        </p:txBody>
      </p:sp>
      <p:sp>
        <p:nvSpPr>
          <p:cNvPr id="21" name="Rectangle 20"/>
          <p:cNvSpPr/>
          <p:nvPr/>
        </p:nvSpPr>
        <p:spPr>
          <a:xfrm>
            <a:off x="1523999" y="2990219"/>
            <a:ext cx="14401801" cy="6524863"/>
          </a:xfrm>
          <a:prstGeom prst="rect">
            <a:avLst/>
          </a:prstGeom>
        </p:spPr>
        <p:txBody>
          <a:bodyPr wrap="square">
            <a:spAutoFit/>
          </a:bodyPr>
          <a:lstStyle/>
          <a:p>
            <a:pPr marL="514350" indent="-514350">
              <a:buFont typeface="+mj-lt"/>
              <a:buAutoNum type="arabicPeriod" startAt="5"/>
            </a:pPr>
            <a:r>
              <a:rPr lang="en-ID" sz="3000" noProof="1">
                <a:latin typeface="Yu Gothic UI" pitchFamily="34" charset="-128"/>
                <a:ea typeface="Yu Gothic UI" pitchFamily="34" charset="-128"/>
              </a:rPr>
              <a:t>Pada  tabel 5,jumlah nilai bobot untuk pertanyaan kelima  adalah 151. Nilai rata- ratanya adalah 151/36 = 4,19. Persentase nilainya adalah 4,19/6 * 100% = 69% dengan keterangan kriteria interpretasi skor  baik. Jadi kesimpulannya adalah  Fitur CapCut Editing lengkap yang memungkinkan siapapun dan dimanapun membuat video yang diinginkan sangat memudahkan pengguna dalam mengaplikasikannya</a:t>
            </a:r>
          </a:p>
          <a:p>
            <a:pPr marL="514350" indent="-514350">
              <a:buFont typeface="+mj-lt"/>
              <a:buAutoNum type="arabicPeriod" startAt="5"/>
            </a:pPr>
            <a:endParaRPr lang="en-ID" sz="3000" noProof="1">
              <a:latin typeface="Yu Gothic UI" pitchFamily="34" charset="-128"/>
              <a:ea typeface="Yu Gothic UI" pitchFamily="34" charset="-128"/>
            </a:endParaRPr>
          </a:p>
          <a:p>
            <a:pPr marL="514350" indent="-514350">
              <a:buFont typeface="+mj-lt"/>
              <a:buAutoNum type="arabicPeriod" startAt="5"/>
            </a:pPr>
            <a:r>
              <a:rPr lang="en-ID" sz="3000" noProof="1">
                <a:latin typeface="Yu Gothic UI" pitchFamily="34" charset="-128"/>
                <a:ea typeface="Yu Gothic UI" pitchFamily="34" charset="-128"/>
              </a:rPr>
              <a:t>Pada  tabel 5,jumlah nilai bobot untuk pertanyaan keenam  adalah 125. Nilai rata- ratanya adalah 125/36 = 3,47. Persentase nilainya adalah 3,47/6 * 100% =57% dengan keterangan kriteria interpretasi skor cukup baik. Jadi kesimpulannya adalah  Tak hanya sebagai aplikasi mengedit saja, platform ini juga bisa menjadi cara untuk menghasilkan uang  sehingga membuat pengguna lebih kreatif dalam pengeditan video </a:t>
            </a:r>
          </a:p>
          <a:p>
            <a:pPr marL="514350" indent="-514350">
              <a:buFont typeface="+mj-lt"/>
              <a:buAutoNum type="arabicPeriod" startAt="5"/>
            </a:pPr>
            <a:endParaRPr lang="en-ID" sz="2800" noProof="1"/>
          </a:p>
        </p:txBody>
      </p:sp>
    </p:spTree>
    <p:extLst>
      <p:ext uri="{BB962C8B-B14F-4D97-AF65-F5344CB8AC3E}">
        <p14:creationId xmlns:p14="http://schemas.microsoft.com/office/powerpoint/2010/main" val="97687751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10" name="Group 10"/>
          <p:cNvGrpSpPr/>
          <p:nvPr/>
        </p:nvGrpSpPr>
        <p:grpSpPr>
          <a:xfrm rot="-959">
            <a:off x="1151065" y="264043"/>
            <a:ext cx="15985770"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CFCF5A"/>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95955" y="-91848"/>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rot="1635">
            <a:off x="4342772" y="795566"/>
            <a:ext cx="8886836" cy="1577355"/>
          </a:xfrm>
          <a:prstGeom prst="rect">
            <a:avLst/>
          </a:prstGeom>
        </p:spPr>
        <p:txBody>
          <a:bodyPr wrap="square" lIns="0" tIns="0" rIns="0" bIns="0" rtlCol="0" anchor="t">
            <a:spAutoFit/>
          </a:bodyPr>
          <a:lstStyle/>
          <a:p>
            <a:pPr algn="ctr">
              <a:lnSpc>
                <a:spcPts val="12296"/>
              </a:lnSpc>
            </a:pPr>
            <a:r>
              <a:rPr lang="en-US" sz="8783" dirty="0">
                <a:solidFill>
                  <a:srgbClr val="FFFFFF"/>
                </a:solidFill>
                <a:latin typeface="Cooper Black" pitchFamily="18" charset="0"/>
              </a:rPr>
              <a:t>KESIMPULAN</a:t>
            </a:r>
          </a:p>
        </p:txBody>
      </p:sp>
      <p:sp>
        <p:nvSpPr>
          <p:cNvPr id="18" name="Rectangle 17"/>
          <p:cNvSpPr/>
          <p:nvPr/>
        </p:nvSpPr>
        <p:spPr>
          <a:xfrm>
            <a:off x="1150702" y="2830729"/>
            <a:ext cx="15321685" cy="6494085"/>
          </a:xfrm>
          <a:prstGeom prst="rect">
            <a:avLst/>
          </a:prstGeom>
        </p:spPr>
        <p:txBody>
          <a:bodyPr wrap="square">
            <a:spAutoFit/>
          </a:bodyPr>
          <a:lstStyle/>
          <a:p>
            <a:pPr lvl="0"/>
            <a:r>
              <a:rPr lang="en-ID" sz="3200" noProof="1">
                <a:latin typeface="Yu Gothic UI" pitchFamily="34" charset="-128"/>
                <a:ea typeface="Yu Gothic UI" pitchFamily="34" charset="-128"/>
              </a:rPr>
              <a:t>Dari hasil yang telah dilakukan pada “Pengujian Implementasi Metode (UAT) User Acceptance Testing Pada Aplikasi Capcut Di Kalangan Masyrakaat” yaitu hasil dari presentase pertama dari segi desain 76% responden menjawab baik,karena memiliki banyak pilihan efek trend,filter dan transisi yang sangat menarik, Presentase kedua dari segi efisiensi 57% responden menjawab cukup baik karena gangguan akurasi di beberapa fitur seperti penghapusan latar belakang efek tubuh, dan pada presetase ketiga dari segi fungsional 69% responden menjawab baik karena fitur cpcut editing lengkap yang memungkinkan siapapun dan dimanapun dapat membuat video yang di inginkan. Adapun dalam proses pengujian UAT menghasilkan presentase UAT dan dapat disimpulkan bahwa pertanyaan dengan kategori desain, efesiensi, dan fungsi mendapatkan total presentase yaitu 62%. Maka dari itu dapat di simpulkan bahwa  aplikasi capcut  memiliki kriteria baik dari segi desain,efisiensi dan fungsional .</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7" name="Group 7"/>
          <p:cNvGrpSpPr/>
          <p:nvPr/>
        </p:nvGrpSpPr>
        <p:grpSpPr>
          <a:xfrm rot="88316">
            <a:off x="2819999" y="5506519"/>
            <a:ext cx="12269414" cy="2334139"/>
            <a:chOff x="0" y="0"/>
            <a:chExt cx="2429294" cy="670430"/>
          </a:xfrm>
        </p:grpSpPr>
        <p:sp>
          <p:nvSpPr>
            <p:cNvPr id="8" name="Freeform 8"/>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5091B5"/>
            </a:solidFill>
          </p:spPr>
        </p:sp>
        <p:sp>
          <p:nvSpPr>
            <p:cNvPr id="9" name="TextBox 9"/>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grpSp>
        <p:nvGrpSpPr>
          <p:cNvPr id="10" name="Group 10"/>
          <p:cNvGrpSpPr/>
          <p:nvPr/>
        </p:nvGrpSpPr>
        <p:grpSpPr>
          <a:xfrm rot="-959">
            <a:off x="2514600" y="4387422"/>
            <a:ext cx="12268218"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3CB9D8"/>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3854261" y="1834914"/>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Rectangle 17"/>
          <p:cNvSpPr/>
          <p:nvPr/>
        </p:nvSpPr>
        <p:spPr>
          <a:xfrm>
            <a:off x="5041447" y="5098705"/>
            <a:ext cx="8445952" cy="769441"/>
          </a:xfrm>
          <a:prstGeom prst="rect">
            <a:avLst/>
          </a:prstGeom>
        </p:spPr>
        <p:txBody>
          <a:bodyPr wrap="square">
            <a:spAutoFit/>
          </a:bodyPr>
          <a:lstStyle/>
          <a:p>
            <a:pPr algn="ctr"/>
            <a:r>
              <a:rPr lang="en-US" sz="4400" dirty="0">
                <a:solidFill>
                  <a:schemeClr val="bg1"/>
                </a:solidFill>
                <a:latin typeface="Cooper Black" pitchFamily="18" charset="0"/>
              </a:rPr>
              <a:t>THAT'S ALL, THANK YOU</a:t>
            </a:r>
            <a:endParaRPr lang="en-US" sz="4400" dirty="0"/>
          </a:p>
        </p:txBody>
      </p:sp>
      <p:sp>
        <p:nvSpPr>
          <p:cNvPr id="19" name="Rectangle 18"/>
          <p:cNvSpPr/>
          <p:nvPr/>
        </p:nvSpPr>
        <p:spPr>
          <a:xfrm>
            <a:off x="7211157" y="6954410"/>
            <a:ext cx="4980844" cy="400110"/>
          </a:xfrm>
          <a:prstGeom prst="rect">
            <a:avLst/>
          </a:prstGeom>
        </p:spPr>
        <p:txBody>
          <a:bodyPr wrap="square">
            <a:spAutoFit/>
          </a:bodyPr>
          <a:lstStyle/>
          <a:p>
            <a:r>
              <a:rPr lang="en-ID" sz="2000" b="1" dirty="0">
                <a:solidFill>
                  <a:schemeClr val="bg1"/>
                </a:solidFill>
                <a:latin typeface="Century Gothic" pitchFamily="34" charset="0"/>
                <a:ea typeface="Yu Gothic UI" pitchFamily="34" charset="-128"/>
              </a:rPr>
              <a:t>PRESENTED BY:SARINAWATI HASAN</a:t>
            </a:r>
            <a:endParaRPr lang="en-US" sz="2000" b="1" dirty="0">
              <a:solidFill>
                <a:schemeClr val="bg1"/>
              </a:solidFill>
              <a:latin typeface="Century Gothic" pitchFamily="34" charset="0"/>
              <a:ea typeface="Yu Gothic UI"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7" name="Group 7"/>
          <p:cNvGrpSpPr/>
          <p:nvPr/>
        </p:nvGrpSpPr>
        <p:grpSpPr>
          <a:xfrm rot="88316">
            <a:off x="2819998" y="4931692"/>
            <a:ext cx="12269414" cy="2334139"/>
            <a:chOff x="0" y="0"/>
            <a:chExt cx="2429294" cy="670430"/>
          </a:xfrm>
        </p:grpSpPr>
        <p:sp>
          <p:nvSpPr>
            <p:cNvPr id="8" name="Freeform 8"/>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5091B5"/>
            </a:solidFill>
          </p:spPr>
        </p:sp>
        <p:sp>
          <p:nvSpPr>
            <p:cNvPr id="9" name="TextBox 9"/>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grpSp>
        <p:nvGrpSpPr>
          <p:cNvPr id="10" name="Group 10"/>
          <p:cNvGrpSpPr/>
          <p:nvPr/>
        </p:nvGrpSpPr>
        <p:grpSpPr>
          <a:xfrm rot="-959">
            <a:off x="2538249" y="4337738"/>
            <a:ext cx="12268218"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3CB9D8"/>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328151" y="6998777"/>
            <a:ext cx="2656063" cy="257754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914400" y="2552700"/>
            <a:ext cx="3581399" cy="2667662"/>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Rectangle 17"/>
          <p:cNvSpPr/>
          <p:nvPr/>
        </p:nvSpPr>
        <p:spPr>
          <a:xfrm>
            <a:off x="2792044" y="4543842"/>
            <a:ext cx="11457356" cy="2123658"/>
          </a:xfrm>
          <a:prstGeom prst="rect">
            <a:avLst/>
          </a:prstGeom>
        </p:spPr>
        <p:txBody>
          <a:bodyPr wrap="square">
            <a:spAutoFit/>
          </a:bodyPr>
          <a:lstStyle/>
          <a:p>
            <a:pPr algn="ctr"/>
            <a:r>
              <a:rPr lang="en-US" sz="4400" dirty="0" err="1">
                <a:solidFill>
                  <a:schemeClr val="bg1"/>
                </a:solidFill>
                <a:latin typeface="Cooper Black" pitchFamily="18" charset="0"/>
              </a:rPr>
              <a:t>Pengujian</a:t>
            </a:r>
            <a:r>
              <a:rPr lang="en-US" sz="4400" dirty="0">
                <a:solidFill>
                  <a:schemeClr val="bg1"/>
                </a:solidFill>
                <a:latin typeface="Cooper Black" pitchFamily="18" charset="0"/>
              </a:rPr>
              <a:t> </a:t>
            </a:r>
            <a:r>
              <a:rPr lang="en-US" sz="4400" dirty="0" err="1">
                <a:solidFill>
                  <a:schemeClr val="bg1"/>
                </a:solidFill>
                <a:latin typeface="Cooper Black" pitchFamily="18" charset="0"/>
              </a:rPr>
              <a:t>Implementasi</a:t>
            </a:r>
            <a:r>
              <a:rPr lang="en-US" sz="4400" dirty="0">
                <a:solidFill>
                  <a:schemeClr val="bg1"/>
                </a:solidFill>
                <a:latin typeface="Cooper Black" pitchFamily="18" charset="0"/>
              </a:rPr>
              <a:t> </a:t>
            </a:r>
            <a:r>
              <a:rPr lang="en-US" sz="4400" dirty="0" err="1">
                <a:solidFill>
                  <a:schemeClr val="bg1"/>
                </a:solidFill>
                <a:latin typeface="Cooper Black" pitchFamily="18" charset="0"/>
              </a:rPr>
              <a:t>Metode</a:t>
            </a:r>
            <a:r>
              <a:rPr lang="en-US" sz="4400" dirty="0">
                <a:solidFill>
                  <a:schemeClr val="bg1"/>
                </a:solidFill>
                <a:latin typeface="Cooper Black" pitchFamily="18" charset="0"/>
              </a:rPr>
              <a:t> (UAT) User Acceptance Testing Pada </a:t>
            </a:r>
            <a:r>
              <a:rPr lang="en-US" sz="4400" dirty="0" err="1">
                <a:solidFill>
                  <a:schemeClr val="bg1"/>
                </a:solidFill>
                <a:latin typeface="Cooper Black" pitchFamily="18" charset="0"/>
              </a:rPr>
              <a:t>Aplikasi</a:t>
            </a:r>
            <a:r>
              <a:rPr lang="en-US" sz="4400" dirty="0">
                <a:solidFill>
                  <a:schemeClr val="bg1"/>
                </a:solidFill>
                <a:latin typeface="Cooper Black" pitchFamily="18" charset="0"/>
              </a:rPr>
              <a:t> </a:t>
            </a:r>
            <a:r>
              <a:rPr lang="en-US" sz="4400" dirty="0" err="1">
                <a:solidFill>
                  <a:schemeClr val="bg1"/>
                </a:solidFill>
                <a:latin typeface="Cooper Black" pitchFamily="18" charset="0"/>
              </a:rPr>
              <a:t>CapCut</a:t>
            </a:r>
            <a:r>
              <a:rPr lang="en-US" sz="4400" dirty="0">
                <a:solidFill>
                  <a:schemeClr val="bg1"/>
                </a:solidFill>
                <a:latin typeface="Cooper Black" pitchFamily="18" charset="0"/>
              </a:rPr>
              <a:t> di </a:t>
            </a:r>
            <a:r>
              <a:rPr lang="en-US" sz="4400" dirty="0" err="1">
                <a:solidFill>
                  <a:schemeClr val="bg1"/>
                </a:solidFill>
                <a:latin typeface="Cooper Black" pitchFamily="18" charset="0"/>
              </a:rPr>
              <a:t>kalangan</a:t>
            </a:r>
            <a:r>
              <a:rPr lang="en-US" sz="4400" dirty="0">
                <a:solidFill>
                  <a:schemeClr val="bg1"/>
                </a:solidFill>
                <a:latin typeface="Cooper Black" pitchFamily="18" charset="0"/>
              </a:rPr>
              <a:t> Masyarakat</a:t>
            </a:r>
          </a:p>
        </p:txBody>
      </p:sp>
    </p:spTree>
    <p:extLst>
      <p:ext uri="{BB962C8B-B14F-4D97-AF65-F5344CB8AC3E}">
        <p14:creationId xmlns:p14="http://schemas.microsoft.com/office/powerpoint/2010/main" val="15853430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73477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7" name="Group 7"/>
          <p:cNvGrpSpPr/>
          <p:nvPr/>
        </p:nvGrpSpPr>
        <p:grpSpPr>
          <a:xfrm rot="88316">
            <a:off x="5596150" y="1416896"/>
            <a:ext cx="8457720" cy="2334139"/>
            <a:chOff x="0" y="0"/>
            <a:chExt cx="2429294" cy="670430"/>
          </a:xfrm>
        </p:grpSpPr>
        <p:sp>
          <p:nvSpPr>
            <p:cNvPr id="8" name="Freeform 8"/>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5091B5"/>
            </a:solidFill>
          </p:spPr>
        </p:sp>
        <p:sp>
          <p:nvSpPr>
            <p:cNvPr id="9" name="TextBox 9"/>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grpSp>
        <p:nvGrpSpPr>
          <p:cNvPr id="10" name="Group 10"/>
          <p:cNvGrpSpPr/>
          <p:nvPr/>
        </p:nvGrpSpPr>
        <p:grpSpPr>
          <a:xfrm rot="-959">
            <a:off x="5126029" y="1060167"/>
            <a:ext cx="8457720"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3CB9D8"/>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3854261" y="1834914"/>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rot="1635">
            <a:off x="5567883" y="1396491"/>
            <a:ext cx="7661439" cy="1577355"/>
          </a:xfrm>
          <a:prstGeom prst="rect">
            <a:avLst/>
          </a:prstGeom>
        </p:spPr>
        <p:txBody>
          <a:bodyPr lIns="0" tIns="0" rIns="0" bIns="0" rtlCol="0" anchor="t">
            <a:spAutoFit/>
          </a:bodyPr>
          <a:lstStyle/>
          <a:p>
            <a:pPr algn="ctr">
              <a:lnSpc>
                <a:spcPts val="12296"/>
              </a:lnSpc>
            </a:pPr>
            <a:r>
              <a:rPr lang="en-US" sz="7200" dirty="0">
                <a:solidFill>
                  <a:srgbClr val="FFFFFF"/>
                </a:solidFill>
                <a:latin typeface="Cooper Black" pitchFamily="18" charset="0"/>
              </a:rPr>
              <a:t>IMPLEMENTASI</a:t>
            </a:r>
          </a:p>
        </p:txBody>
      </p:sp>
      <p:sp>
        <p:nvSpPr>
          <p:cNvPr id="17" name="TextBox 17"/>
          <p:cNvSpPr txBox="1"/>
          <p:nvPr/>
        </p:nvSpPr>
        <p:spPr>
          <a:xfrm>
            <a:off x="1665138" y="4122874"/>
            <a:ext cx="15208236" cy="5539978"/>
          </a:xfrm>
          <a:prstGeom prst="rect">
            <a:avLst/>
          </a:prstGeom>
        </p:spPr>
        <p:txBody>
          <a:bodyPr lIns="0" tIns="0" rIns="0" bIns="0" rtlCol="0" anchor="t">
            <a:spAutoFit/>
          </a:bodyPr>
          <a:lstStyle/>
          <a:p>
            <a:r>
              <a:rPr lang="en-ID" sz="4000" dirty="0" err="1">
                <a:latin typeface="Yu Gothic UI" pitchFamily="34" charset="-128"/>
                <a:ea typeface="Yu Gothic UI" pitchFamily="34" charset="-128"/>
              </a:rPr>
              <a:t>Secara</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etimologis</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konsep</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Implementasi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menurut</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kamus</a:t>
            </a:r>
            <a:r>
              <a:rPr lang="en-ID" sz="4000" dirty="0">
                <a:latin typeface="Yu Gothic UI" pitchFamily="34" charset="-128"/>
                <a:ea typeface="Yu Gothic UI" pitchFamily="34" charset="-128"/>
              </a:rPr>
              <a:t> Webster </a:t>
            </a:r>
            <a:r>
              <a:rPr lang="en-ID" sz="4000" dirty="0" err="1">
                <a:latin typeface="Yu Gothic UI" pitchFamily="34" charset="-128"/>
                <a:ea typeface="Yu Gothic UI" pitchFamily="34" charset="-128"/>
              </a:rPr>
              <a:t>berasal</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dari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bahasa</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Inggris</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yaitu</a:t>
            </a:r>
            <a:r>
              <a:rPr lang="en-ID" sz="4000" dirty="0">
                <a:latin typeface="Yu Gothic UI" pitchFamily="34" charset="-128"/>
                <a:ea typeface="Yu Gothic UI" pitchFamily="34" charset="-128"/>
              </a:rPr>
              <a:t> Implement. </a:t>
            </a:r>
            <a:r>
              <a:rPr lang="en-ID" sz="4000" dirty="0" err="1">
                <a:latin typeface="Yu Gothic UI" pitchFamily="34" charset="-128"/>
                <a:ea typeface="Yu Gothic UI" pitchFamily="34" charset="-128"/>
              </a:rPr>
              <a:t>Dalam</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kamus</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Implementas</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berarti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menyediakan</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sarana</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untuk</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melakukan</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sesuatu</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dan</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memiliki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efek</a:t>
            </a:r>
            <a:r>
              <a:rPr lang="en-ID" sz="4000" dirty="0">
                <a:latin typeface="Yu Gothic UI" pitchFamily="34" charset="-128"/>
                <a:ea typeface="Yu Gothic UI" pitchFamily="34" charset="-128"/>
              </a:rPr>
              <a:t> yang </a:t>
            </a:r>
            <a:r>
              <a:rPr lang="en-ID" sz="4000" dirty="0" err="1">
                <a:latin typeface="Yu Gothic UI" pitchFamily="34" charset="-128"/>
                <a:ea typeface="Yu Gothic UI" pitchFamily="34" charset="-128"/>
              </a:rPr>
              <a:t>sebenarnya</a:t>
            </a:r>
            <a:r>
              <a:rPr lang="en-ID" sz="4000" dirty="0">
                <a:latin typeface="Yu Gothic UI" pitchFamily="34" charset="-128"/>
                <a:ea typeface="Yu Gothic UI" pitchFamily="34" charset="-128"/>
              </a:rPr>
              <a:t>.</a:t>
            </a:r>
            <a:endParaRPr lang="en-US" sz="4000" dirty="0">
              <a:latin typeface="Yu Gothic UI" pitchFamily="34" charset="-128"/>
              <a:ea typeface="Yu Gothic UI" pitchFamily="34" charset="-128"/>
            </a:endParaRPr>
          </a:p>
          <a:p>
            <a:r>
              <a:rPr lang="en-ID" sz="4000" dirty="0" err="1">
                <a:latin typeface="Yu Gothic UI" pitchFamily="34" charset="-128"/>
                <a:ea typeface="Yu Gothic UI" pitchFamily="34" charset="-128"/>
              </a:rPr>
              <a:t>Sedangkan</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dalam</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Kamus</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Besar</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Bahasa</a:t>
            </a:r>
            <a:r>
              <a:rPr lang="en-ID" sz="4000" dirty="0">
                <a:latin typeface="Yu Gothic UI" pitchFamily="34" charset="-128"/>
                <a:ea typeface="Yu Gothic UI" pitchFamily="34" charset="-128"/>
              </a:rPr>
              <a:t> Indonesia, </a:t>
            </a:r>
            <a:r>
              <a:rPr lang="en-ID" sz="4000" dirty="0" err="1">
                <a:latin typeface="Yu Gothic UI" pitchFamily="34" charset="-128"/>
                <a:ea typeface="Yu Gothic UI" pitchFamily="34" charset="-128"/>
              </a:rPr>
              <a:t>implementasi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adalah</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pelaksanaan</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atau</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penerapan</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Definisi</a:t>
            </a:r>
            <a:r>
              <a:rPr lang="en-ID" sz="4000" dirty="0">
                <a:latin typeface="Yu Gothic UI" pitchFamily="34" charset="-128"/>
                <a:ea typeface="Yu Gothic UI" pitchFamily="34" charset="-128"/>
              </a:rPr>
              <a:t> lain </a:t>
            </a:r>
            <a:r>
              <a:rPr lang="en-ID" sz="4000" dirty="0" err="1">
                <a:latin typeface="Yu Gothic UI" pitchFamily="34" charset="-128"/>
                <a:ea typeface="Yu Gothic UI" pitchFamily="34" charset="-128"/>
              </a:rPr>
              <a:t>dari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implementasi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adalah</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menyediakan</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sarana</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untuk</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melakukan</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sesuatu</a:t>
            </a:r>
            <a:r>
              <a:rPr lang="en-ID" sz="4000" dirty="0">
                <a:latin typeface="Yu Gothic UI" pitchFamily="34" charset="-128"/>
                <a:ea typeface="Yu Gothic UI" pitchFamily="34" charset="-128"/>
              </a:rPr>
              <a:t> yang </a:t>
            </a:r>
            <a:r>
              <a:rPr lang="en-ID" sz="4000" dirty="0" err="1">
                <a:latin typeface="Yu Gothic UI" pitchFamily="34" charset="-128"/>
                <a:ea typeface="Yu Gothic UI" pitchFamily="34" charset="-128"/>
              </a:rPr>
              <a:t>memiliki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efek</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atau</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pengaruh</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pada</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sesuatu</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definisi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Implikasi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atau</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implementasi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juga</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dapat</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bervariasi</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menurut</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para</a:t>
            </a:r>
            <a:r>
              <a:rPr lang="en-ID" sz="4000" dirty="0">
                <a:latin typeface="Yu Gothic UI" pitchFamily="34" charset="-128"/>
                <a:ea typeface="Yu Gothic UI" pitchFamily="34" charset="-128"/>
              </a:rPr>
              <a:t> </a:t>
            </a:r>
            <a:r>
              <a:rPr lang="en-ID" sz="4000" dirty="0" err="1">
                <a:latin typeface="Yu Gothic UI" pitchFamily="34" charset="-128"/>
                <a:ea typeface="Yu Gothic UI" pitchFamily="34" charset="-128"/>
              </a:rPr>
              <a:t>ahli</a:t>
            </a:r>
            <a:endParaRPr lang="en-US" sz="4000" dirty="0">
              <a:solidFill>
                <a:srgbClr val="000000"/>
              </a:solidFill>
              <a:latin typeface="Yu Gothic UI" pitchFamily="34" charset="-128"/>
              <a:ea typeface="Yu Gothic UI"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7" name="Group 7"/>
          <p:cNvGrpSpPr/>
          <p:nvPr/>
        </p:nvGrpSpPr>
        <p:grpSpPr>
          <a:xfrm rot="88316">
            <a:off x="5596150" y="1416896"/>
            <a:ext cx="8457720" cy="2334139"/>
            <a:chOff x="0" y="0"/>
            <a:chExt cx="2429294" cy="670430"/>
          </a:xfrm>
        </p:grpSpPr>
        <p:sp>
          <p:nvSpPr>
            <p:cNvPr id="8" name="Freeform 8"/>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F78A6A"/>
            </a:solidFill>
          </p:spPr>
        </p:sp>
        <p:sp>
          <p:nvSpPr>
            <p:cNvPr id="9" name="TextBox 9"/>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grpSp>
        <p:nvGrpSpPr>
          <p:cNvPr id="10" name="Group 10"/>
          <p:cNvGrpSpPr/>
          <p:nvPr/>
        </p:nvGrpSpPr>
        <p:grpSpPr>
          <a:xfrm rot="-959">
            <a:off x="5126029" y="1060167"/>
            <a:ext cx="8457720"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FFC5C5"/>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3854261" y="1834914"/>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rot="1635">
            <a:off x="5567883" y="1501488"/>
            <a:ext cx="7661439" cy="1367362"/>
          </a:xfrm>
          <a:prstGeom prst="rect">
            <a:avLst/>
          </a:prstGeom>
        </p:spPr>
        <p:txBody>
          <a:bodyPr lIns="0" tIns="0" rIns="0" bIns="0" rtlCol="0" anchor="t">
            <a:spAutoFit/>
          </a:bodyPr>
          <a:lstStyle/>
          <a:p>
            <a:pPr algn="ctr">
              <a:lnSpc>
                <a:spcPts val="12296"/>
              </a:lnSpc>
            </a:pPr>
            <a:r>
              <a:rPr lang="en-US" sz="6000" dirty="0">
                <a:solidFill>
                  <a:srgbClr val="FFFFFF"/>
                </a:solidFill>
                <a:latin typeface="Cooper Black" pitchFamily="18" charset="0"/>
                <a:ea typeface="Segoe UI Black" pitchFamily="34" charset="0"/>
              </a:rPr>
              <a:t>APLIKASI CAPCUT</a:t>
            </a:r>
          </a:p>
        </p:txBody>
      </p:sp>
      <p:sp>
        <p:nvSpPr>
          <p:cNvPr id="17" name="TextBox 17"/>
          <p:cNvSpPr txBox="1"/>
          <p:nvPr/>
        </p:nvSpPr>
        <p:spPr>
          <a:xfrm>
            <a:off x="1539882" y="4775720"/>
            <a:ext cx="15208236" cy="4062651"/>
          </a:xfrm>
          <a:prstGeom prst="rect">
            <a:avLst/>
          </a:prstGeom>
        </p:spPr>
        <p:txBody>
          <a:bodyPr lIns="0" tIns="0" rIns="0" bIns="0" rtlCol="0" anchor="t">
            <a:spAutoFit/>
          </a:bodyPr>
          <a:lstStyle/>
          <a:p>
            <a:r>
              <a:rPr lang="en-ID" sz="4400" dirty="0" err="1">
                <a:latin typeface="Yu Gothic UI" pitchFamily="34" charset="-128"/>
                <a:ea typeface="Yu Gothic UI" pitchFamily="34" charset="-128"/>
              </a:rPr>
              <a:t>CapCut</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adalah</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aplikasi</a:t>
            </a:r>
            <a:r>
              <a:rPr lang="en-ID" sz="4400" dirty="0">
                <a:latin typeface="Yu Gothic UI" pitchFamily="34" charset="-128"/>
                <a:ea typeface="Yu Gothic UI" pitchFamily="34" charset="-128"/>
              </a:rPr>
              <a:t> video editing </a:t>
            </a:r>
            <a:r>
              <a:rPr lang="en-ID" sz="4400" dirty="0" err="1">
                <a:latin typeface="Yu Gothic UI" pitchFamily="34" charset="-128"/>
                <a:ea typeface="Yu Gothic UI" pitchFamily="34" charset="-128"/>
              </a:rPr>
              <a:t>untuk</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membuat</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konten</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berkualitas</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tanpa</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perlu</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menguasai</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keterampilan</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teknis</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secara</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mendalam</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Dikembangkan</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oleh</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Bytedance</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perusahaan</a:t>
            </a:r>
            <a:r>
              <a:rPr lang="en-ID" sz="4400" dirty="0">
                <a:latin typeface="Yu Gothic UI" pitchFamily="34" charset="-128"/>
                <a:ea typeface="Yu Gothic UI" pitchFamily="34" charset="-128"/>
              </a:rPr>
              <a:t> yang </a:t>
            </a:r>
            <a:r>
              <a:rPr lang="en-ID" sz="4400" dirty="0" err="1">
                <a:latin typeface="Yu Gothic UI" pitchFamily="34" charset="-128"/>
                <a:ea typeface="Yu Gothic UI" pitchFamily="34" charset="-128"/>
              </a:rPr>
              <a:t>juga</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mengembangkan</a:t>
            </a:r>
            <a:r>
              <a:rPr lang="en-ID" sz="4400" dirty="0">
                <a:latin typeface="Yu Gothic UI" pitchFamily="34" charset="-128"/>
                <a:ea typeface="Yu Gothic UI" pitchFamily="34" charset="-128"/>
              </a:rPr>
              <a:t> platform </a:t>
            </a:r>
            <a:r>
              <a:rPr lang="en-ID" sz="4400" dirty="0" err="1">
                <a:latin typeface="Yu Gothic UI" pitchFamily="34" charset="-128"/>
                <a:ea typeface="Yu Gothic UI" pitchFamily="34" charset="-128"/>
              </a:rPr>
              <a:t>TikTok</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CapCut</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dapat</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mengintegrasikan</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konten</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dengan</a:t>
            </a:r>
            <a:r>
              <a:rPr lang="en-ID" sz="4400" dirty="0">
                <a:latin typeface="Yu Gothic UI" pitchFamily="34" charset="-128"/>
                <a:ea typeface="Yu Gothic UI" pitchFamily="34" charset="-128"/>
              </a:rPr>
              <a:t> platform media </a:t>
            </a:r>
            <a:r>
              <a:rPr lang="en-ID" sz="4400" dirty="0" err="1">
                <a:latin typeface="Yu Gothic UI" pitchFamily="34" charset="-128"/>
                <a:ea typeface="Yu Gothic UI" pitchFamily="34" charset="-128"/>
              </a:rPr>
              <a:t>sosial</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populer</a:t>
            </a:r>
            <a:r>
              <a:rPr lang="en-ID" sz="4400" dirty="0">
                <a:latin typeface="Yu Gothic UI" pitchFamily="34" charset="-128"/>
                <a:ea typeface="Yu Gothic UI" pitchFamily="34" charset="-128"/>
              </a:rPr>
              <a:t> </a:t>
            </a:r>
            <a:r>
              <a:rPr lang="en-ID" sz="4400" dirty="0" err="1">
                <a:latin typeface="Yu Gothic UI" pitchFamily="34" charset="-128"/>
                <a:ea typeface="Yu Gothic UI" pitchFamily="34" charset="-128"/>
              </a:rPr>
              <a:t>tersebut</a:t>
            </a:r>
            <a:r>
              <a:rPr lang="en-ID" sz="4400" dirty="0">
                <a:latin typeface="Yu Gothic UI" pitchFamily="34" charset="-128"/>
                <a:ea typeface="Yu Gothic UI" pitchFamily="34" charset="-128"/>
              </a:rPr>
              <a:t>.</a:t>
            </a:r>
            <a:endParaRPr lang="en-US" sz="4400" dirty="0">
              <a:latin typeface="Yu Gothic UI" pitchFamily="34" charset="-128"/>
              <a:ea typeface="Yu Gothic UI" pitchFamily="34" charset="-128"/>
            </a:endParaRPr>
          </a:p>
        </p:txBody>
      </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82454" y="3032645"/>
            <a:ext cx="2620963"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3298" y="3032645"/>
            <a:ext cx="2620963"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3" y="3002453"/>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7" name="Group 7"/>
          <p:cNvGrpSpPr/>
          <p:nvPr/>
        </p:nvGrpSpPr>
        <p:grpSpPr>
          <a:xfrm rot="88316">
            <a:off x="5596150" y="1416896"/>
            <a:ext cx="8457720" cy="2334139"/>
            <a:chOff x="0" y="0"/>
            <a:chExt cx="2429294" cy="670430"/>
          </a:xfrm>
        </p:grpSpPr>
        <p:sp>
          <p:nvSpPr>
            <p:cNvPr id="8" name="Freeform 8"/>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A2A24E"/>
            </a:solidFill>
          </p:spPr>
        </p:sp>
        <p:sp>
          <p:nvSpPr>
            <p:cNvPr id="9" name="TextBox 9"/>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grpSp>
        <p:nvGrpSpPr>
          <p:cNvPr id="10" name="Group 10"/>
          <p:cNvGrpSpPr/>
          <p:nvPr/>
        </p:nvGrpSpPr>
        <p:grpSpPr>
          <a:xfrm rot="-959">
            <a:off x="5126029" y="1060167"/>
            <a:ext cx="8457720"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CFCF5A"/>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754308" y="993374"/>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rot="1635">
            <a:off x="5567883" y="1396492"/>
            <a:ext cx="7661439" cy="1577355"/>
          </a:xfrm>
          <a:prstGeom prst="rect">
            <a:avLst/>
          </a:prstGeom>
        </p:spPr>
        <p:txBody>
          <a:bodyPr lIns="0" tIns="0" rIns="0" bIns="0" rtlCol="0" anchor="t">
            <a:spAutoFit/>
          </a:bodyPr>
          <a:lstStyle/>
          <a:p>
            <a:pPr algn="ctr">
              <a:lnSpc>
                <a:spcPts val="12296"/>
              </a:lnSpc>
            </a:pPr>
            <a:r>
              <a:rPr lang="en-US" sz="3600" dirty="0">
                <a:solidFill>
                  <a:srgbClr val="FFFFFF"/>
                </a:solidFill>
                <a:latin typeface="Cooper Black" pitchFamily="18" charset="0"/>
              </a:rPr>
              <a:t>UAT(USER ACCEPTANCE TEST)</a:t>
            </a:r>
          </a:p>
        </p:txBody>
      </p:sp>
      <p:sp>
        <p:nvSpPr>
          <p:cNvPr id="17" name="TextBox 17"/>
          <p:cNvSpPr txBox="1"/>
          <p:nvPr/>
        </p:nvSpPr>
        <p:spPr>
          <a:xfrm>
            <a:off x="1539882" y="3812160"/>
            <a:ext cx="15208236" cy="4231928"/>
          </a:xfrm>
          <a:prstGeom prst="rect">
            <a:avLst/>
          </a:prstGeom>
        </p:spPr>
        <p:txBody>
          <a:bodyPr lIns="0" tIns="0" rIns="0" bIns="0" rtlCol="0" anchor="t">
            <a:spAutoFit/>
          </a:bodyPr>
          <a:lstStyle/>
          <a:p>
            <a:pPr>
              <a:lnSpc>
                <a:spcPts val="6599"/>
              </a:lnSpc>
            </a:pPr>
            <a:r>
              <a:rPr lang="en-ID" sz="3600" dirty="0">
                <a:latin typeface="Yu Gothic UI" pitchFamily="34" charset="-128"/>
                <a:ea typeface="Yu Gothic UI" pitchFamily="34" charset="-128"/>
              </a:rPr>
              <a:t>User acceptance testing (UAT) </a:t>
            </a:r>
            <a:r>
              <a:rPr lang="en-ID" sz="3600" dirty="0" err="1">
                <a:latin typeface="Yu Gothic UI" pitchFamily="34" charset="-128"/>
                <a:ea typeface="Yu Gothic UI" pitchFamily="34" charset="-128"/>
              </a:rPr>
              <a:t>adalah</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tahap</a:t>
            </a:r>
            <a:r>
              <a:rPr lang="en-ID" sz="3600" dirty="0">
                <a:latin typeface="Yu Gothic UI" pitchFamily="34" charset="-128"/>
                <a:ea typeface="Yu Gothic UI" pitchFamily="34" charset="-128"/>
              </a:rPr>
              <a:t> testing </a:t>
            </a:r>
            <a:r>
              <a:rPr lang="en-ID" sz="3600" dirty="0" err="1">
                <a:latin typeface="Yu Gothic UI" pitchFamily="34" charset="-128"/>
                <a:ea typeface="Yu Gothic UI" pitchFamily="34" charset="-128"/>
              </a:rPr>
              <a:t>terakhir</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dan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terpenting</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dari</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empat</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tahapan</a:t>
            </a:r>
            <a:r>
              <a:rPr lang="en-ID" sz="3600" dirty="0">
                <a:latin typeface="Yu Gothic UI" pitchFamily="34" charset="-128"/>
                <a:ea typeface="Yu Gothic UI" pitchFamily="34" charset="-128"/>
              </a:rPr>
              <a:t> testing software yang </a:t>
            </a:r>
            <a:r>
              <a:rPr lang="en-ID" sz="3600" dirty="0" err="1">
                <a:latin typeface="Yu Gothic UI" pitchFamily="34" charset="-128"/>
                <a:ea typeface="Yu Gothic UI" pitchFamily="34" charset="-128"/>
              </a:rPr>
              <a:t>umum</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dilakukan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Dalam</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tahapan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ini</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pengujian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sistem</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dilakukan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untuk</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menentukan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apakah</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sistem</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telah</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memenuhi</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kebutuhan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pengguna</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dan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dapat</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mendukung</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semua</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skenario</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bisnis</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dan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pengguna</a:t>
            </a:r>
            <a:r>
              <a:rPr lang="en-ID" sz="3600" dirty="0">
                <a:latin typeface="Yu Gothic UI" pitchFamily="34" charset="-128"/>
                <a:ea typeface="Yu Gothic UI" pitchFamily="34" charset="-128"/>
              </a:rPr>
              <a:t>. UAT </a:t>
            </a:r>
            <a:r>
              <a:rPr lang="en-ID" sz="3600" dirty="0" err="1">
                <a:latin typeface="Yu Gothic UI" pitchFamily="34" charset="-128"/>
                <a:ea typeface="Yu Gothic UI" pitchFamily="34" charset="-128"/>
              </a:rPr>
              <a:t>dilakukan</a:t>
            </a:r>
            <a:r>
              <a:rPr lang="en-ID" sz="3600" dirty="0">
                <a:latin typeface="Yu Gothic UI" pitchFamily="34" charset="-128"/>
                <a:ea typeface="Yu Gothic UI" pitchFamily="34" charset="-128"/>
              </a:rPr>
              <a:t> </a:t>
            </a:r>
            <a:r>
              <a:rPr lang="en-ID" sz="3600" dirty="0" err="1">
                <a:latin typeface="Yu Gothic UI" pitchFamily="34" charset="-128"/>
                <a:ea typeface="Yu Gothic UI" pitchFamily="34" charset="-128"/>
              </a:rPr>
              <a:t>oleh</a:t>
            </a:r>
            <a:r>
              <a:rPr lang="en-ID" sz="3600" dirty="0">
                <a:latin typeface="Yu Gothic UI" pitchFamily="34" charset="-128"/>
                <a:ea typeface="Yu Gothic UI" pitchFamily="34" charset="-128"/>
              </a:rPr>
              <a:t> client </a:t>
            </a:r>
            <a:r>
              <a:rPr lang="en-ID" sz="3600" dirty="0" err="1">
                <a:latin typeface="Yu Gothic UI" pitchFamily="34" charset="-128"/>
                <a:ea typeface="Yu Gothic UI" pitchFamily="34" charset="-128"/>
              </a:rPr>
              <a:t>dan</a:t>
            </a:r>
            <a:r>
              <a:rPr lang="en-ID" sz="3600" dirty="0">
                <a:latin typeface="Yu Gothic UI" pitchFamily="34" charset="-128"/>
                <a:ea typeface="Yu Gothic UI" pitchFamily="34" charset="-128"/>
              </a:rPr>
              <a:t> end-user</a:t>
            </a:r>
            <a:endParaRPr lang="en-US" sz="3600" dirty="0">
              <a:solidFill>
                <a:srgbClr val="000000"/>
              </a:solidFill>
              <a:latin typeface="Yu Gothic UI" pitchFamily="34" charset="-128"/>
              <a:ea typeface="Yu Gothic UI"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63190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7" name="Group 7"/>
          <p:cNvGrpSpPr/>
          <p:nvPr/>
        </p:nvGrpSpPr>
        <p:grpSpPr>
          <a:xfrm rot="88316">
            <a:off x="5596150" y="1416896"/>
            <a:ext cx="8457720" cy="2334139"/>
            <a:chOff x="0" y="0"/>
            <a:chExt cx="2429294" cy="670430"/>
          </a:xfrm>
        </p:grpSpPr>
        <p:sp>
          <p:nvSpPr>
            <p:cNvPr id="8" name="Freeform 8"/>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A2A24E"/>
            </a:solidFill>
          </p:spPr>
        </p:sp>
        <p:sp>
          <p:nvSpPr>
            <p:cNvPr id="9" name="TextBox 9"/>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grpSp>
        <p:nvGrpSpPr>
          <p:cNvPr id="10" name="Group 10"/>
          <p:cNvGrpSpPr/>
          <p:nvPr/>
        </p:nvGrpSpPr>
        <p:grpSpPr>
          <a:xfrm rot="-959">
            <a:off x="1151186" y="86228"/>
            <a:ext cx="18219847" cy="291375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p:spPr>
          <p:style>
            <a:lnRef idx="3">
              <a:schemeClr val="lt1"/>
            </a:lnRef>
            <a:fillRef idx="1">
              <a:schemeClr val="accent5"/>
            </a:fillRef>
            <a:effectRef idx="1">
              <a:schemeClr val="accent5"/>
            </a:effectRef>
            <a:fontRef idx="minor">
              <a:schemeClr val="lt1"/>
            </a:fontRef>
          </p:style>
        </p:sp>
        <p:sp>
          <p:nvSpPr>
            <p:cNvPr id="12" name="TextBox 12"/>
            <p:cNvSpPr txBox="1"/>
            <p:nvPr/>
          </p:nvSpPr>
          <p:spPr>
            <a:xfrm>
              <a:off x="0" y="-38100"/>
              <a:ext cx="2429294" cy="708530"/>
            </a:xfrm>
            <a:prstGeom prst="rect">
              <a:avLst/>
            </a:prstGeom>
          </p:spPr>
          <p:style>
            <a:lnRef idx="3">
              <a:schemeClr val="lt1"/>
            </a:lnRef>
            <a:fillRef idx="1">
              <a:schemeClr val="accent5"/>
            </a:fillRef>
            <a:effectRef idx="1">
              <a:schemeClr val="accent5"/>
            </a:effectRef>
            <a:fontRef idx="minor">
              <a:schemeClr val="lt1"/>
            </a:fontRef>
          </p:style>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3854261" y="1834914"/>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rot="1635">
            <a:off x="1387250" y="397485"/>
            <a:ext cx="17983198" cy="2462213"/>
          </a:xfrm>
          <a:prstGeom prst="rect">
            <a:avLst/>
          </a:prstGeom>
        </p:spPr>
        <p:txBody>
          <a:bodyPr wrap="square" lIns="0" tIns="0" rIns="0" bIns="0" rtlCol="0" anchor="t">
            <a:spAutoFit/>
          </a:bodyPr>
          <a:lstStyle/>
          <a:p>
            <a:r>
              <a:rPr lang="en-ID" sz="4000" dirty="0" err="1">
                <a:solidFill>
                  <a:schemeClr val="accent4">
                    <a:lumMod val="50000"/>
                  </a:schemeClr>
                </a:solidFill>
                <a:latin typeface="Yu Gothic UI" pitchFamily="34" charset="-128"/>
                <a:ea typeface="Yu Gothic UI" pitchFamily="34" charset="-128"/>
              </a:rPr>
              <a:t>Dalam</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menjawab</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kuisioner</a:t>
            </a:r>
            <a:r>
              <a:rPr lang="en-ID" sz="4000" dirty="0">
                <a:solidFill>
                  <a:schemeClr val="accent4">
                    <a:lumMod val="50000"/>
                  </a:schemeClr>
                </a:solidFill>
                <a:latin typeface="Yu Gothic UI" pitchFamily="34" charset="-128"/>
                <a:ea typeface="Yu Gothic UI" pitchFamily="34" charset="-128"/>
              </a:rPr>
              <a:t> user acceptance testing </a:t>
            </a:r>
            <a:r>
              <a:rPr lang="en-ID" sz="4000" dirty="0" err="1">
                <a:solidFill>
                  <a:schemeClr val="accent4">
                    <a:lumMod val="50000"/>
                  </a:schemeClr>
                </a:solidFill>
                <a:latin typeface="Yu Gothic UI" pitchFamily="34" charset="-128"/>
                <a:ea typeface="Yu Gothic UI" pitchFamily="34" charset="-128"/>
              </a:rPr>
              <a:t>telah</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ditentukan</a:t>
            </a:r>
            <a:r>
              <a:rPr lang="en-ID" sz="4000" dirty="0">
                <a:solidFill>
                  <a:schemeClr val="accent4">
                    <a:lumMod val="50000"/>
                  </a:schemeClr>
                </a:solidFill>
                <a:latin typeface="Yu Gothic UI" pitchFamily="34" charset="-128"/>
                <a:ea typeface="Yu Gothic UI" pitchFamily="34" charset="-128"/>
              </a:rPr>
              <a:t> target </a:t>
            </a:r>
            <a:r>
              <a:rPr lang="en-ID" sz="4000" dirty="0" err="1">
                <a:solidFill>
                  <a:schemeClr val="accent4">
                    <a:lumMod val="50000"/>
                  </a:schemeClr>
                </a:solidFill>
                <a:latin typeface="Yu Gothic UI" pitchFamily="34" charset="-128"/>
                <a:ea typeface="Yu Gothic UI" pitchFamily="34" charset="-128"/>
              </a:rPr>
              <a:t>pengguna</a:t>
            </a:r>
            <a:r>
              <a:rPr lang="en-ID" sz="4000" dirty="0">
                <a:solidFill>
                  <a:schemeClr val="accent4">
                    <a:lumMod val="50000"/>
                  </a:schemeClr>
                </a:solidFill>
                <a:latin typeface="Yu Gothic UI" pitchFamily="34" charset="-128"/>
                <a:ea typeface="Yu Gothic UI" pitchFamily="34" charset="-128"/>
              </a:rPr>
              <a:t> yang </a:t>
            </a:r>
            <a:r>
              <a:rPr lang="en-ID" sz="4000" dirty="0" err="1">
                <a:solidFill>
                  <a:schemeClr val="accent4">
                    <a:lumMod val="50000"/>
                  </a:schemeClr>
                </a:solidFill>
                <a:latin typeface="Yu Gothic UI" pitchFamily="34" charset="-128"/>
                <a:ea typeface="Yu Gothic UI" pitchFamily="34" charset="-128"/>
              </a:rPr>
              <a:t>berjumlah</a:t>
            </a:r>
            <a:r>
              <a:rPr lang="en-ID" sz="4000" dirty="0">
                <a:solidFill>
                  <a:schemeClr val="accent4">
                    <a:lumMod val="50000"/>
                  </a:schemeClr>
                </a:solidFill>
                <a:latin typeface="Yu Gothic UI" pitchFamily="34" charset="-128"/>
                <a:ea typeface="Yu Gothic UI" pitchFamily="34" charset="-128"/>
              </a:rPr>
              <a:t> 36 orang. </a:t>
            </a:r>
            <a:r>
              <a:rPr lang="en-ID" sz="4000" dirty="0" err="1">
                <a:solidFill>
                  <a:schemeClr val="accent4">
                    <a:lumMod val="50000"/>
                  </a:schemeClr>
                </a:solidFill>
                <a:latin typeface="Yu Gothic UI" pitchFamily="34" charset="-128"/>
                <a:ea typeface="Yu Gothic UI" pitchFamily="34" charset="-128"/>
              </a:rPr>
              <a:t>Pengguna</a:t>
            </a:r>
            <a:r>
              <a:rPr lang="en-ID" sz="4000" dirty="0">
                <a:solidFill>
                  <a:schemeClr val="accent4">
                    <a:lumMod val="50000"/>
                  </a:schemeClr>
                </a:solidFill>
                <a:latin typeface="Yu Gothic UI" pitchFamily="34" charset="-128"/>
                <a:ea typeface="Yu Gothic UI" pitchFamily="34" charset="-128"/>
              </a:rPr>
              <a:t> yang </a:t>
            </a:r>
            <a:r>
              <a:rPr lang="en-ID" sz="4000" dirty="0" err="1">
                <a:solidFill>
                  <a:schemeClr val="accent4">
                    <a:lumMod val="50000"/>
                  </a:schemeClr>
                </a:solidFill>
                <a:latin typeface="Yu Gothic UI" pitchFamily="34" charset="-128"/>
                <a:ea typeface="Yu Gothic UI" pitchFamily="34" charset="-128"/>
              </a:rPr>
              <a:t>memakai</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aplikasi</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capcut</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memiliki</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usia</a:t>
            </a:r>
            <a:r>
              <a:rPr lang="en-ID" sz="4000" dirty="0">
                <a:solidFill>
                  <a:schemeClr val="accent4">
                    <a:lumMod val="50000"/>
                  </a:schemeClr>
                </a:solidFill>
                <a:latin typeface="Yu Gothic UI" pitchFamily="34" charset="-128"/>
                <a:ea typeface="Yu Gothic UI" pitchFamily="34" charset="-128"/>
              </a:rPr>
              <a:t> yang </a:t>
            </a:r>
            <a:r>
              <a:rPr lang="en-ID" sz="4000" dirty="0" err="1">
                <a:solidFill>
                  <a:schemeClr val="accent4">
                    <a:lumMod val="50000"/>
                  </a:schemeClr>
                </a:solidFill>
                <a:latin typeface="Yu Gothic UI" pitchFamily="34" charset="-128"/>
                <a:ea typeface="Yu Gothic UI" pitchFamily="34" charset="-128"/>
              </a:rPr>
              <a:t>bervariasi</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yaitu</a:t>
            </a:r>
            <a:r>
              <a:rPr lang="en-ID" sz="4000" dirty="0">
                <a:solidFill>
                  <a:schemeClr val="accent4">
                    <a:lumMod val="50000"/>
                  </a:schemeClr>
                </a:solidFill>
                <a:latin typeface="Yu Gothic UI" pitchFamily="34" charset="-128"/>
                <a:ea typeface="Yu Gothic UI" pitchFamily="34" charset="-128"/>
              </a:rPr>
              <a:t> 16 – 29 </a:t>
            </a:r>
            <a:r>
              <a:rPr lang="en-ID" sz="4000" dirty="0" err="1">
                <a:solidFill>
                  <a:schemeClr val="accent4">
                    <a:lumMod val="50000"/>
                  </a:schemeClr>
                </a:solidFill>
                <a:latin typeface="Yu Gothic UI" pitchFamily="34" charset="-128"/>
                <a:ea typeface="Yu Gothic UI" pitchFamily="34" charset="-128"/>
              </a:rPr>
              <a:t>tahun</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Berikut</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merupakan</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hasil</a:t>
            </a:r>
            <a:r>
              <a:rPr lang="en-ID" sz="4000" dirty="0">
                <a:solidFill>
                  <a:schemeClr val="accent4">
                    <a:lumMod val="50000"/>
                  </a:schemeClr>
                </a:solidFill>
                <a:latin typeface="Yu Gothic UI" pitchFamily="34" charset="-128"/>
                <a:ea typeface="Yu Gothic UI" pitchFamily="34" charset="-128"/>
              </a:rPr>
              <a:t> user </a:t>
            </a:r>
            <a:r>
              <a:rPr lang="en-ID" sz="4000" dirty="0" err="1">
                <a:solidFill>
                  <a:schemeClr val="accent4">
                    <a:lumMod val="50000"/>
                  </a:schemeClr>
                </a:solidFill>
                <a:latin typeface="Yu Gothic UI" pitchFamily="34" charset="-128"/>
                <a:ea typeface="Yu Gothic UI" pitchFamily="34" charset="-128"/>
              </a:rPr>
              <a:t>user</a:t>
            </a:r>
            <a:r>
              <a:rPr lang="en-ID" sz="4000" dirty="0">
                <a:solidFill>
                  <a:schemeClr val="accent4">
                    <a:lumMod val="50000"/>
                  </a:schemeClr>
                </a:solidFill>
                <a:latin typeface="Yu Gothic UI" pitchFamily="34" charset="-128"/>
                <a:ea typeface="Yu Gothic UI" pitchFamily="34" charset="-128"/>
              </a:rPr>
              <a:t> acceptance testing </a:t>
            </a:r>
            <a:r>
              <a:rPr lang="en-ID" sz="4000" dirty="0" err="1">
                <a:solidFill>
                  <a:schemeClr val="accent4">
                    <a:lumMod val="50000"/>
                  </a:schemeClr>
                </a:solidFill>
                <a:latin typeface="Yu Gothic UI" pitchFamily="34" charset="-128"/>
                <a:ea typeface="Yu Gothic UI" pitchFamily="34" charset="-128"/>
              </a:rPr>
              <a:t>pada</a:t>
            </a:r>
            <a:r>
              <a:rPr lang="en-ID" sz="4000" dirty="0">
                <a:solidFill>
                  <a:schemeClr val="accent4">
                    <a:lumMod val="50000"/>
                  </a:schemeClr>
                </a:solidFill>
                <a:latin typeface="Yu Gothic UI" pitchFamily="34" charset="-128"/>
                <a:ea typeface="Yu Gothic UI" pitchFamily="34" charset="-128"/>
              </a:rPr>
              <a:t> </a:t>
            </a:r>
            <a:r>
              <a:rPr lang="en-ID" sz="4000" dirty="0" err="1">
                <a:solidFill>
                  <a:schemeClr val="accent4">
                    <a:lumMod val="50000"/>
                  </a:schemeClr>
                </a:solidFill>
                <a:latin typeface="Yu Gothic UI" pitchFamily="34" charset="-128"/>
                <a:ea typeface="Yu Gothic UI" pitchFamily="34" charset="-128"/>
              </a:rPr>
              <a:t>sistem</a:t>
            </a:r>
            <a:r>
              <a:rPr lang="en-ID" sz="4000" dirty="0">
                <a:solidFill>
                  <a:schemeClr val="accent4">
                    <a:lumMod val="50000"/>
                  </a:schemeClr>
                </a:solidFill>
                <a:latin typeface="Yu Gothic UI" pitchFamily="34" charset="-128"/>
                <a:ea typeface="Yu Gothic UI" pitchFamily="34" charset="-128"/>
              </a:rPr>
              <a:t>:</a:t>
            </a:r>
            <a:endParaRPr lang="en-US" sz="4000" dirty="0">
              <a:solidFill>
                <a:schemeClr val="accent4">
                  <a:lumMod val="50000"/>
                </a:schemeClr>
              </a:solidFill>
              <a:latin typeface="Yu Gothic UI" pitchFamily="34" charset="-128"/>
              <a:ea typeface="Yu Gothic UI" pitchFamily="34" charset="-128"/>
            </a:endParaRPr>
          </a:p>
        </p:txBody>
      </p:sp>
      <p:pic>
        <p:nvPicPr>
          <p:cNvPr id="18" name="Picture 17"/>
          <p:cNvPicPr/>
          <p:nvPr/>
        </p:nvPicPr>
        <p:blipFill>
          <a:blip r:embed="rId9" cstate="print">
            <a:extLst>
              <a:ext uri="{28A0092B-C50C-407E-A947-70E740481C1C}">
                <a14:useLocalDpi xmlns:a14="http://schemas.microsoft.com/office/drawing/2010/main" val="0"/>
              </a:ext>
            </a:extLst>
          </a:blip>
          <a:stretch>
            <a:fillRect/>
          </a:stretch>
        </p:blipFill>
        <p:spPr>
          <a:xfrm>
            <a:off x="2209800" y="2934495"/>
            <a:ext cx="14426809" cy="63238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3385347"/>
            <a:ext cx="10674804" cy="14929648"/>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3385348"/>
            <a:ext cx="10674804" cy="14929649"/>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790052" y="-2217808"/>
            <a:ext cx="15985671" cy="12504808"/>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10" name="Group 10"/>
          <p:cNvGrpSpPr/>
          <p:nvPr/>
        </p:nvGrpSpPr>
        <p:grpSpPr>
          <a:xfrm rot="-959">
            <a:off x="1198505" y="-2887103"/>
            <a:ext cx="15392725" cy="3330868"/>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p:spPr>
          <p:style>
            <a:lnRef idx="1">
              <a:schemeClr val="accent2"/>
            </a:lnRef>
            <a:fillRef idx="2">
              <a:schemeClr val="accent2"/>
            </a:fillRef>
            <a:effectRef idx="1">
              <a:schemeClr val="accent2"/>
            </a:effectRef>
            <a:fontRef idx="minor">
              <a:schemeClr val="dk1"/>
            </a:fontRef>
          </p:style>
        </p:sp>
        <p:sp>
          <p:nvSpPr>
            <p:cNvPr id="12" name="TextBox 12"/>
            <p:cNvSpPr txBox="1"/>
            <p:nvPr/>
          </p:nvSpPr>
          <p:spPr>
            <a:xfrm>
              <a:off x="0" y="-38100"/>
              <a:ext cx="2429294" cy="708530"/>
            </a:xfrm>
            <a:prstGeom prst="rect">
              <a:avLst/>
            </a:prstGeom>
          </p:spPr>
          <p:style>
            <a:lnRef idx="1">
              <a:schemeClr val="accent2"/>
            </a:lnRef>
            <a:fillRef idx="2">
              <a:schemeClr val="accent2"/>
            </a:fillRef>
            <a:effectRef idx="1">
              <a:schemeClr val="accent2"/>
            </a:effectRef>
            <a:fontRef idx="minor">
              <a:schemeClr val="dk1"/>
            </a:fontRef>
          </p:style>
          <p:txBody>
            <a:bodyPr lIns="54922" tIns="54922" rIns="54922" bIns="54922" rtlCol="0" anchor="ctr"/>
            <a:lstStyle/>
            <a:p>
              <a:pPr algn="ctr">
                <a:lnSpc>
                  <a:spcPts val="2660"/>
                </a:lnSpc>
                <a:spcBef>
                  <a:spcPct val="0"/>
                </a:spcBef>
              </a:pPr>
              <a:endParaRPr/>
            </a:p>
          </p:txBody>
        </p:sp>
      </p:gr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70874" y="-3385347"/>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rot="1635">
            <a:off x="2142714" y="-2711663"/>
            <a:ext cx="13583434" cy="2831544"/>
          </a:xfrm>
          <a:prstGeom prst="rect">
            <a:avLst/>
          </a:prstGeom>
        </p:spPr>
        <p:txBody>
          <a:bodyPr wrap="square" lIns="0" tIns="0" rIns="0" bIns="0" rtlCol="0" anchor="t">
            <a:spAutoFit/>
          </a:bodyPr>
          <a:lstStyle/>
          <a:p>
            <a:r>
              <a:rPr lang="en-ID" sz="2800" dirty="0" err="1">
                <a:solidFill>
                  <a:srgbClr val="002060"/>
                </a:solidFill>
                <a:latin typeface="Yu Gothic UI" pitchFamily="34" charset="-128"/>
                <a:ea typeface="Yu Gothic UI" pitchFamily="34" charset="-128"/>
              </a:rPr>
              <a:t>Pada</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pengujian</a:t>
            </a:r>
            <a:r>
              <a:rPr lang="en-ID" sz="2800" dirty="0">
                <a:solidFill>
                  <a:srgbClr val="002060"/>
                </a:solidFill>
                <a:latin typeface="Yu Gothic UI" pitchFamily="34" charset="-128"/>
                <a:ea typeface="Yu Gothic UI" pitchFamily="34" charset="-128"/>
              </a:rPr>
              <a:t> user acceptance testing, </a:t>
            </a:r>
            <a:r>
              <a:rPr lang="en-ID" sz="2800" dirty="0" err="1">
                <a:solidFill>
                  <a:srgbClr val="002060"/>
                </a:solidFill>
                <a:latin typeface="Yu Gothic UI" pitchFamily="34" charset="-128"/>
                <a:ea typeface="Yu Gothic UI" pitchFamily="34" charset="-128"/>
              </a:rPr>
              <a:t>pengguna</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diberikan</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kesempatan</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untuk</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menggunakan</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sistem</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dan</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dihimbau</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untuk</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menjawab</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pertanyaan</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dalam</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bentuk</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kuisioner</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dengan</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kriteria</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penilaian</a:t>
            </a:r>
            <a:r>
              <a:rPr lang="en-ID" sz="2800" dirty="0">
                <a:solidFill>
                  <a:srgbClr val="002060"/>
                </a:solidFill>
                <a:latin typeface="Yu Gothic UI" pitchFamily="34" charset="-128"/>
                <a:ea typeface="Yu Gothic UI" pitchFamily="34" charset="-128"/>
              </a:rPr>
              <a:t> yang </a:t>
            </a:r>
            <a:r>
              <a:rPr lang="en-ID" sz="2800" dirty="0" err="1">
                <a:solidFill>
                  <a:srgbClr val="002060"/>
                </a:solidFill>
                <a:latin typeface="Yu Gothic UI" pitchFamily="34" charset="-128"/>
                <a:ea typeface="Yu Gothic UI" pitchFamily="34" charset="-128"/>
              </a:rPr>
              <a:t>terdapat</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pada</a:t>
            </a:r>
            <a:r>
              <a:rPr lang="en-ID" sz="2800" dirty="0">
                <a:solidFill>
                  <a:srgbClr val="002060"/>
                </a:solidFill>
                <a:latin typeface="Yu Gothic UI" pitchFamily="34" charset="-128"/>
                <a:ea typeface="Yu Gothic UI" pitchFamily="34" charset="-128"/>
              </a:rPr>
              <a:t> </a:t>
            </a:r>
            <a:r>
              <a:rPr lang="en-ID" sz="2800" dirty="0" err="1">
                <a:solidFill>
                  <a:srgbClr val="002060"/>
                </a:solidFill>
                <a:latin typeface="Yu Gothic UI" pitchFamily="34" charset="-128"/>
                <a:ea typeface="Yu Gothic UI" pitchFamily="34" charset="-128"/>
              </a:rPr>
              <a:t>tabel</a:t>
            </a:r>
            <a:r>
              <a:rPr lang="en-ID" sz="2800" dirty="0">
                <a:solidFill>
                  <a:srgbClr val="002060"/>
                </a:solidFill>
                <a:latin typeface="Yu Gothic UI" pitchFamily="34" charset="-128"/>
                <a:ea typeface="Yu Gothic UI" pitchFamily="34" charset="-128"/>
              </a:rPr>
              <a:t> 1.</a:t>
            </a:r>
          </a:p>
          <a:p>
            <a:endParaRPr lang="en-ID" sz="3600" dirty="0">
              <a:solidFill>
                <a:srgbClr val="002060"/>
              </a:solidFill>
              <a:latin typeface="Yu Gothic UI" pitchFamily="34" charset="-128"/>
              <a:ea typeface="Yu Gothic UI" pitchFamily="34" charset="-128"/>
            </a:endParaRPr>
          </a:p>
          <a:p>
            <a:pPr algn="ctr"/>
            <a:r>
              <a:rPr lang="en-ID" sz="3600" b="1" dirty="0">
                <a:latin typeface="Yu Gothic UI" pitchFamily="34" charset="-128"/>
                <a:ea typeface="Yu Gothic UI" pitchFamily="34" charset="-128"/>
              </a:rPr>
              <a:t>TABLE 1. BOBOT PENILAIAN PENGGUNA</a:t>
            </a:r>
            <a:endParaRPr lang="en-US" sz="3600" dirty="0">
              <a:latin typeface="Yu Gothic UI" pitchFamily="34" charset="-128"/>
              <a:ea typeface="Yu Gothic UI" pitchFamily="34" charset="-128"/>
            </a:endParaRPr>
          </a:p>
          <a:p>
            <a:endParaRPr lang="en-US" sz="2800" dirty="0">
              <a:solidFill>
                <a:srgbClr val="00206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3246299932"/>
              </p:ext>
            </p:extLst>
          </p:nvPr>
        </p:nvGraphicFramePr>
        <p:xfrm>
          <a:off x="1022706" y="917132"/>
          <a:ext cx="15207894" cy="8036367"/>
        </p:xfrm>
        <a:graphic>
          <a:graphicData uri="http://schemas.openxmlformats.org/drawingml/2006/table">
            <a:tbl>
              <a:tblPr firstRow="1" firstCol="1" lastRow="1" lastCol="1" bandRow="1" bandCol="1">
                <a:tableStyleId>{1FECB4D8-DB02-4DC6-A0A2-4F2EBAE1DC90}</a:tableStyleId>
              </a:tblPr>
              <a:tblGrid>
                <a:gridCol w="3484355">
                  <a:extLst>
                    <a:ext uri="{9D8B030D-6E8A-4147-A177-3AD203B41FA5}">
                      <a16:colId xmlns:a16="http://schemas.microsoft.com/office/drawing/2014/main" val="20000"/>
                    </a:ext>
                  </a:extLst>
                </a:gridCol>
                <a:gridCol w="11723539">
                  <a:extLst>
                    <a:ext uri="{9D8B030D-6E8A-4147-A177-3AD203B41FA5}">
                      <a16:colId xmlns:a16="http://schemas.microsoft.com/office/drawing/2014/main" val="20001"/>
                    </a:ext>
                  </a:extLst>
                </a:gridCol>
              </a:tblGrid>
              <a:tr h="1877061">
                <a:tc>
                  <a:txBody>
                    <a:bodyPr/>
                    <a:lstStyle/>
                    <a:p>
                      <a:pPr marR="195580" algn="ctr">
                        <a:lnSpc>
                          <a:spcPct val="107000"/>
                        </a:lnSpc>
                        <a:spcBef>
                          <a:spcPts val="595"/>
                        </a:spcBef>
                        <a:spcAft>
                          <a:spcPts val="0"/>
                        </a:spcAft>
                      </a:pPr>
                      <a:r>
                        <a:rPr lang="en-ID" sz="3600" dirty="0" err="1">
                          <a:effectLst/>
                          <a:latin typeface="Yu Gothic UI" pitchFamily="34" charset="-128"/>
                          <a:ea typeface="Yu Gothic UI" pitchFamily="34" charset="-128"/>
                        </a:rPr>
                        <a:t>Bobot</a:t>
                      </a:r>
                      <a:r>
                        <a:rPr lang="en-ID" sz="3600" spc="-20" dirty="0">
                          <a:effectLst/>
                          <a:latin typeface="Yu Gothic UI" pitchFamily="34" charset="-128"/>
                          <a:ea typeface="Yu Gothic UI" pitchFamily="34" charset="-128"/>
                        </a:rPr>
                        <a:t> </a:t>
                      </a:r>
                      <a:r>
                        <a:rPr lang="en-ID" sz="3600" dirty="0" err="1">
                          <a:effectLst/>
                          <a:latin typeface="Yu Gothic UI" pitchFamily="34" charset="-128"/>
                          <a:ea typeface="Yu Gothic UI" pitchFamily="34" charset="-128"/>
                        </a:rPr>
                        <a:t>Nilai</a:t>
                      </a:r>
                      <a:endParaRPr lang="en-US" sz="3600" dirty="0">
                        <a:effectLst/>
                        <a:latin typeface="Yu Gothic UI" pitchFamily="34" charset="-128"/>
                        <a:ea typeface="Yu Gothic UI" pitchFamily="34" charset="-128"/>
                        <a:cs typeface="Times New Roman"/>
                      </a:endParaRPr>
                    </a:p>
                  </a:txBody>
                  <a:tcPr marL="0" marR="0" marT="0" marB="0"/>
                </a:tc>
                <a:tc>
                  <a:txBody>
                    <a:bodyPr/>
                    <a:lstStyle/>
                    <a:p>
                      <a:pPr marL="656590" marR="288290" algn="ctr">
                        <a:lnSpc>
                          <a:spcPct val="107000"/>
                        </a:lnSpc>
                        <a:spcBef>
                          <a:spcPts val="595"/>
                        </a:spcBef>
                        <a:spcAft>
                          <a:spcPts val="0"/>
                        </a:spcAft>
                      </a:pPr>
                      <a:r>
                        <a:rPr lang="en-ID" sz="3600" dirty="0" err="1">
                          <a:effectLst/>
                          <a:latin typeface="Yu Gothic UI" pitchFamily="34" charset="-128"/>
                          <a:ea typeface="Yu Gothic UI" pitchFamily="34" charset="-128"/>
                        </a:rPr>
                        <a:t>Keterangan</a:t>
                      </a:r>
                      <a:endParaRPr lang="en-US" sz="3600" dirty="0">
                        <a:effectLst/>
                        <a:latin typeface="Yu Gothic UI" pitchFamily="34" charset="-128"/>
                        <a:ea typeface="Yu Gothic UI" pitchFamily="34" charset="-128"/>
                        <a:cs typeface="Times New Roman"/>
                      </a:endParaRPr>
                    </a:p>
                  </a:txBody>
                  <a:tcPr marL="0" marR="0" marT="0" marB="0"/>
                </a:tc>
                <a:extLst>
                  <a:ext uri="{0D108BD9-81ED-4DB2-BD59-A6C34878D82A}">
                    <a16:rowId xmlns:a16="http://schemas.microsoft.com/office/drawing/2014/main" val="10000"/>
                  </a:ext>
                </a:extLst>
              </a:tr>
              <a:tr h="1229993">
                <a:tc>
                  <a:txBody>
                    <a:bodyPr/>
                    <a:lstStyle/>
                    <a:p>
                      <a:pPr marR="236855" algn="ctr">
                        <a:lnSpc>
                          <a:spcPct val="107000"/>
                        </a:lnSpc>
                        <a:spcBef>
                          <a:spcPts val="570"/>
                        </a:spcBef>
                        <a:spcAft>
                          <a:spcPts val="0"/>
                        </a:spcAft>
                      </a:pPr>
                      <a:r>
                        <a:rPr lang="en-ID" sz="3600" dirty="0">
                          <a:effectLst/>
                          <a:latin typeface="Yu Gothic UI" pitchFamily="34" charset="-128"/>
                          <a:ea typeface="Yu Gothic UI" pitchFamily="34" charset="-128"/>
                        </a:rPr>
                        <a:t>1</a:t>
                      </a:r>
                      <a:endParaRPr lang="en-US" sz="3600" dirty="0">
                        <a:effectLst/>
                        <a:latin typeface="Yu Gothic UI" pitchFamily="34" charset="-128"/>
                        <a:ea typeface="Yu Gothic UI" pitchFamily="34" charset="-128"/>
                        <a:cs typeface="Times New Roman"/>
                      </a:endParaRPr>
                    </a:p>
                  </a:txBody>
                  <a:tcPr marL="0" marR="0" marT="0" marB="0"/>
                </a:tc>
                <a:tc>
                  <a:txBody>
                    <a:bodyPr/>
                    <a:lstStyle/>
                    <a:p>
                      <a:pPr marL="656590" marR="289560" algn="ctr">
                        <a:lnSpc>
                          <a:spcPct val="107000"/>
                        </a:lnSpc>
                        <a:spcBef>
                          <a:spcPts val="570"/>
                        </a:spcBef>
                        <a:spcAft>
                          <a:spcPts val="0"/>
                        </a:spcAft>
                      </a:pPr>
                      <a:r>
                        <a:rPr lang="en-ID" sz="3600" dirty="0" err="1">
                          <a:effectLst/>
                          <a:latin typeface="Yu Gothic UI" pitchFamily="34" charset="-128"/>
                          <a:ea typeface="Yu Gothic UI" pitchFamily="34" charset="-128"/>
                        </a:rPr>
                        <a:t>Sangat</a:t>
                      </a:r>
                      <a:r>
                        <a:rPr lang="en-ID" sz="3600" spc="-15" dirty="0">
                          <a:effectLst/>
                          <a:latin typeface="Yu Gothic UI" pitchFamily="34" charset="-128"/>
                          <a:ea typeface="Yu Gothic UI" pitchFamily="34" charset="-128"/>
                        </a:rPr>
                        <a:t> </a:t>
                      </a:r>
                      <a:r>
                        <a:rPr lang="en-ID" sz="3600" dirty="0" err="1">
                          <a:effectLst/>
                          <a:latin typeface="Yu Gothic UI" pitchFamily="34" charset="-128"/>
                          <a:ea typeface="Yu Gothic UI" pitchFamily="34" charset="-128"/>
                        </a:rPr>
                        <a:t>tidak</a:t>
                      </a:r>
                      <a:r>
                        <a:rPr lang="en-ID" sz="3600" spc="-15" dirty="0">
                          <a:effectLst/>
                          <a:latin typeface="Yu Gothic UI" pitchFamily="34" charset="-128"/>
                          <a:ea typeface="Yu Gothic UI" pitchFamily="34" charset="-128"/>
                        </a:rPr>
                        <a:t> </a:t>
                      </a:r>
                      <a:r>
                        <a:rPr lang="en-ID" sz="3600" dirty="0" err="1">
                          <a:effectLst/>
                          <a:latin typeface="Yu Gothic UI" pitchFamily="34" charset="-128"/>
                          <a:ea typeface="Yu Gothic UI" pitchFamily="34" charset="-128"/>
                        </a:rPr>
                        <a:t>setuju</a:t>
                      </a:r>
                      <a:endParaRPr lang="en-US" sz="3600" dirty="0">
                        <a:effectLst/>
                        <a:latin typeface="Yu Gothic UI" pitchFamily="34" charset="-128"/>
                        <a:ea typeface="Yu Gothic UI" pitchFamily="34" charset="-128"/>
                        <a:cs typeface="Times New Roman"/>
                      </a:endParaRPr>
                    </a:p>
                  </a:txBody>
                  <a:tcPr marL="0" marR="0" marT="0" marB="0"/>
                </a:tc>
                <a:extLst>
                  <a:ext uri="{0D108BD9-81ED-4DB2-BD59-A6C34878D82A}">
                    <a16:rowId xmlns:a16="http://schemas.microsoft.com/office/drawing/2014/main" val="10001"/>
                  </a:ext>
                </a:extLst>
              </a:tr>
              <a:tr h="1229993">
                <a:tc>
                  <a:txBody>
                    <a:bodyPr/>
                    <a:lstStyle/>
                    <a:p>
                      <a:pPr marR="236855" algn="ctr">
                        <a:lnSpc>
                          <a:spcPct val="107000"/>
                        </a:lnSpc>
                        <a:spcBef>
                          <a:spcPts val="570"/>
                        </a:spcBef>
                        <a:spcAft>
                          <a:spcPts val="0"/>
                        </a:spcAft>
                      </a:pPr>
                      <a:r>
                        <a:rPr lang="en-ID" sz="3600" dirty="0">
                          <a:effectLst/>
                          <a:latin typeface="Yu Gothic UI" pitchFamily="34" charset="-128"/>
                          <a:ea typeface="Yu Gothic UI" pitchFamily="34" charset="-128"/>
                        </a:rPr>
                        <a:t>2</a:t>
                      </a:r>
                      <a:endParaRPr lang="en-US" sz="3600" dirty="0">
                        <a:effectLst/>
                        <a:latin typeface="Yu Gothic UI" pitchFamily="34" charset="-128"/>
                        <a:ea typeface="Yu Gothic UI" pitchFamily="34" charset="-128"/>
                        <a:cs typeface="Times New Roman"/>
                      </a:endParaRPr>
                    </a:p>
                  </a:txBody>
                  <a:tcPr marL="0" marR="0" marT="0" marB="0"/>
                </a:tc>
                <a:tc>
                  <a:txBody>
                    <a:bodyPr/>
                    <a:lstStyle/>
                    <a:p>
                      <a:pPr marL="656590" marR="289560" algn="ctr">
                        <a:lnSpc>
                          <a:spcPct val="107000"/>
                        </a:lnSpc>
                        <a:spcBef>
                          <a:spcPts val="570"/>
                        </a:spcBef>
                        <a:spcAft>
                          <a:spcPts val="0"/>
                        </a:spcAft>
                      </a:pPr>
                      <a:r>
                        <a:rPr lang="en-ID" sz="3600" dirty="0" err="1">
                          <a:effectLst/>
                          <a:latin typeface="Yu Gothic UI" pitchFamily="34" charset="-128"/>
                          <a:ea typeface="Yu Gothic UI" pitchFamily="34" charset="-128"/>
                        </a:rPr>
                        <a:t>Tidak</a:t>
                      </a:r>
                      <a:r>
                        <a:rPr lang="en-ID" sz="3600" spc="-20" dirty="0">
                          <a:effectLst/>
                          <a:latin typeface="Yu Gothic UI" pitchFamily="34" charset="-128"/>
                          <a:ea typeface="Yu Gothic UI" pitchFamily="34" charset="-128"/>
                        </a:rPr>
                        <a:t> </a:t>
                      </a:r>
                      <a:r>
                        <a:rPr lang="en-ID" sz="3600" dirty="0" err="1">
                          <a:effectLst/>
                          <a:latin typeface="Yu Gothic UI" pitchFamily="34" charset="-128"/>
                          <a:ea typeface="Yu Gothic UI" pitchFamily="34" charset="-128"/>
                        </a:rPr>
                        <a:t>setuju</a:t>
                      </a:r>
                      <a:endParaRPr lang="en-US" sz="3600" dirty="0">
                        <a:effectLst/>
                        <a:latin typeface="Yu Gothic UI" pitchFamily="34" charset="-128"/>
                        <a:ea typeface="Yu Gothic UI" pitchFamily="34" charset="-128"/>
                        <a:cs typeface="Times New Roman"/>
                      </a:endParaRPr>
                    </a:p>
                  </a:txBody>
                  <a:tcPr marL="0" marR="0" marT="0" marB="0"/>
                </a:tc>
                <a:extLst>
                  <a:ext uri="{0D108BD9-81ED-4DB2-BD59-A6C34878D82A}">
                    <a16:rowId xmlns:a16="http://schemas.microsoft.com/office/drawing/2014/main" val="10002"/>
                  </a:ext>
                </a:extLst>
              </a:tr>
              <a:tr h="1229993">
                <a:tc>
                  <a:txBody>
                    <a:bodyPr/>
                    <a:lstStyle/>
                    <a:p>
                      <a:pPr marR="236855" algn="ctr">
                        <a:lnSpc>
                          <a:spcPct val="107000"/>
                        </a:lnSpc>
                        <a:spcBef>
                          <a:spcPts val="570"/>
                        </a:spcBef>
                        <a:spcAft>
                          <a:spcPts val="0"/>
                        </a:spcAft>
                      </a:pPr>
                      <a:r>
                        <a:rPr lang="en-ID" sz="3600" dirty="0">
                          <a:effectLst/>
                          <a:latin typeface="Yu Gothic UI" pitchFamily="34" charset="-128"/>
                          <a:ea typeface="Yu Gothic UI" pitchFamily="34" charset="-128"/>
                        </a:rPr>
                        <a:t>3</a:t>
                      </a:r>
                      <a:endParaRPr lang="en-US" sz="3600" dirty="0">
                        <a:effectLst/>
                        <a:latin typeface="Yu Gothic UI" pitchFamily="34" charset="-128"/>
                        <a:ea typeface="Yu Gothic UI" pitchFamily="34" charset="-128"/>
                        <a:cs typeface="Times New Roman"/>
                      </a:endParaRPr>
                    </a:p>
                  </a:txBody>
                  <a:tcPr marL="0" marR="0" marT="0" marB="0"/>
                </a:tc>
                <a:tc>
                  <a:txBody>
                    <a:bodyPr/>
                    <a:lstStyle/>
                    <a:p>
                      <a:pPr marL="655320" marR="289560" algn="ctr">
                        <a:lnSpc>
                          <a:spcPct val="107000"/>
                        </a:lnSpc>
                        <a:spcBef>
                          <a:spcPts val="570"/>
                        </a:spcBef>
                        <a:spcAft>
                          <a:spcPts val="0"/>
                        </a:spcAft>
                      </a:pPr>
                      <a:r>
                        <a:rPr lang="en-ID" sz="3600" dirty="0" err="1">
                          <a:effectLst/>
                          <a:latin typeface="Yu Gothic UI" pitchFamily="34" charset="-128"/>
                          <a:ea typeface="Yu Gothic UI" pitchFamily="34" charset="-128"/>
                        </a:rPr>
                        <a:t>Cukup</a:t>
                      </a:r>
                      <a:endParaRPr lang="en-US" sz="3600" dirty="0">
                        <a:effectLst/>
                        <a:latin typeface="Yu Gothic UI" pitchFamily="34" charset="-128"/>
                        <a:ea typeface="Yu Gothic UI" pitchFamily="34" charset="-128"/>
                        <a:cs typeface="Times New Roman"/>
                      </a:endParaRPr>
                    </a:p>
                  </a:txBody>
                  <a:tcPr marL="0" marR="0" marT="0" marB="0"/>
                </a:tc>
                <a:extLst>
                  <a:ext uri="{0D108BD9-81ED-4DB2-BD59-A6C34878D82A}">
                    <a16:rowId xmlns:a16="http://schemas.microsoft.com/office/drawing/2014/main" val="10003"/>
                  </a:ext>
                </a:extLst>
              </a:tr>
              <a:tr h="1229993">
                <a:tc>
                  <a:txBody>
                    <a:bodyPr/>
                    <a:lstStyle/>
                    <a:p>
                      <a:pPr marR="236855" algn="ctr">
                        <a:lnSpc>
                          <a:spcPct val="107000"/>
                        </a:lnSpc>
                        <a:spcBef>
                          <a:spcPts val="570"/>
                        </a:spcBef>
                        <a:spcAft>
                          <a:spcPts val="0"/>
                        </a:spcAft>
                      </a:pPr>
                      <a:r>
                        <a:rPr lang="en-ID" sz="3600" dirty="0">
                          <a:effectLst/>
                          <a:latin typeface="Yu Gothic UI" pitchFamily="34" charset="-128"/>
                          <a:ea typeface="Yu Gothic UI" pitchFamily="34" charset="-128"/>
                        </a:rPr>
                        <a:t>4</a:t>
                      </a:r>
                      <a:endParaRPr lang="en-US" sz="3600" dirty="0">
                        <a:effectLst/>
                        <a:latin typeface="Yu Gothic UI" pitchFamily="34" charset="-128"/>
                        <a:ea typeface="Yu Gothic UI" pitchFamily="34" charset="-128"/>
                        <a:cs typeface="Times New Roman"/>
                      </a:endParaRPr>
                    </a:p>
                  </a:txBody>
                  <a:tcPr marL="0" marR="0" marT="0" marB="0"/>
                </a:tc>
                <a:tc>
                  <a:txBody>
                    <a:bodyPr/>
                    <a:lstStyle/>
                    <a:p>
                      <a:pPr marL="655320" marR="289560" algn="ctr">
                        <a:lnSpc>
                          <a:spcPct val="107000"/>
                        </a:lnSpc>
                        <a:spcBef>
                          <a:spcPts val="570"/>
                        </a:spcBef>
                        <a:spcAft>
                          <a:spcPts val="0"/>
                        </a:spcAft>
                      </a:pPr>
                      <a:r>
                        <a:rPr lang="en-ID" sz="3600" dirty="0" err="1">
                          <a:effectLst/>
                          <a:latin typeface="Yu Gothic UI" pitchFamily="34" charset="-128"/>
                          <a:ea typeface="Yu Gothic UI" pitchFamily="34" charset="-128"/>
                        </a:rPr>
                        <a:t>Setuju</a:t>
                      </a:r>
                      <a:endParaRPr lang="en-US" sz="3600" dirty="0">
                        <a:effectLst/>
                        <a:latin typeface="Yu Gothic UI" pitchFamily="34" charset="-128"/>
                        <a:ea typeface="Yu Gothic UI" pitchFamily="34" charset="-128"/>
                        <a:cs typeface="Times New Roman"/>
                      </a:endParaRPr>
                    </a:p>
                  </a:txBody>
                  <a:tcPr marL="0" marR="0" marT="0" marB="0"/>
                </a:tc>
                <a:extLst>
                  <a:ext uri="{0D108BD9-81ED-4DB2-BD59-A6C34878D82A}">
                    <a16:rowId xmlns:a16="http://schemas.microsoft.com/office/drawing/2014/main" val="10004"/>
                  </a:ext>
                </a:extLst>
              </a:tr>
              <a:tr h="1239334">
                <a:tc>
                  <a:txBody>
                    <a:bodyPr/>
                    <a:lstStyle/>
                    <a:p>
                      <a:pPr marR="236855" algn="ctr">
                        <a:lnSpc>
                          <a:spcPct val="107000"/>
                        </a:lnSpc>
                        <a:spcBef>
                          <a:spcPts val="570"/>
                        </a:spcBef>
                        <a:spcAft>
                          <a:spcPts val="0"/>
                        </a:spcAft>
                      </a:pPr>
                      <a:r>
                        <a:rPr lang="en-ID" sz="3600" dirty="0">
                          <a:effectLst/>
                          <a:latin typeface="Yu Gothic UI" pitchFamily="34" charset="-128"/>
                          <a:ea typeface="Yu Gothic UI" pitchFamily="34" charset="-128"/>
                        </a:rPr>
                        <a:t>5</a:t>
                      </a:r>
                      <a:endParaRPr lang="en-US" sz="3600" dirty="0">
                        <a:effectLst/>
                        <a:latin typeface="Yu Gothic UI" pitchFamily="34" charset="-128"/>
                        <a:ea typeface="Yu Gothic UI" pitchFamily="34" charset="-128"/>
                        <a:cs typeface="Times New Roman"/>
                      </a:endParaRPr>
                    </a:p>
                  </a:txBody>
                  <a:tcPr marL="0" marR="0" marT="0" marB="0"/>
                </a:tc>
                <a:tc>
                  <a:txBody>
                    <a:bodyPr/>
                    <a:lstStyle/>
                    <a:p>
                      <a:pPr marL="656590" marR="289560" algn="ctr">
                        <a:lnSpc>
                          <a:spcPct val="107000"/>
                        </a:lnSpc>
                        <a:spcBef>
                          <a:spcPts val="570"/>
                        </a:spcBef>
                        <a:spcAft>
                          <a:spcPts val="0"/>
                        </a:spcAft>
                      </a:pPr>
                      <a:r>
                        <a:rPr lang="en-ID" sz="3600" dirty="0" err="1">
                          <a:effectLst/>
                          <a:latin typeface="Yu Gothic UI" pitchFamily="34" charset="-128"/>
                          <a:ea typeface="Yu Gothic UI" pitchFamily="34" charset="-128"/>
                        </a:rPr>
                        <a:t>Sangat</a:t>
                      </a:r>
                      <a:r>
                        <a:rPr lang="en-ID" sz="3600" spc="-10" dirty="0">
                          <a:effectLst/>
                          <a:latin typeface="Yu Gothic UI" pitchFamily="34" charset="-128"/>
                          <a:ea typeface="Yu Gothic UI" pitchFamily="34" charset="-128"/>
                        </a:rPr>
                        <a:t> </a:t>
                      </a:r>
                      <a:r>
                        <a:rPr lang="en-ID" sz="3600" dirty="0" err="1">
                          <a:effectLst/>
                          <a:latin typeface="Yu Gothic UI" pitchFamily="34" charset="-128"/>
                          <a:ea typeface="Yu Gothic UI" pitchFamily="34" charset="-128"/>
                        </a:rPr>
                        <a:t>Setuju</a:t>
                      </a:r>
                      <a:endParaRPr lang="en-US" sz="3600" dirty="0">
                        <a:effectLst/>
                        <a:latin typeface="Yu Gothic UI" pitchFamily="34" charset="-128"/>
                        <a:ea typeface="Yu Gothic UI" pitchFamily="34" charset="-128"/>
                        <a:cs typeface="Times New Roman"/>
                      </a:endParaRPr>
                    </a:p>
                  </a:txBody>
                  <a:tcPr marL="0" marR="0" marT="0" marB="0"/>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3007748"/>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3007748"/>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95194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10" name="Group 10"/>
          <p:cNvGrpSpPr/>
          <p:nvPr/>
        </p:nvGrpSpPr>
        <p:grpSpPr>
          <a:xfrm rot="-959">
            <a:off x="1151074" y="283790"/>
            <a:ext cx="15985663" cy="3110576"/>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CFCF5A"/>
            </a:solidFill>
          </p:spPr>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3854261" y="1834914"/>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rot="1635">
            <a:off x="2667181" y="545996"/>
            <a:ext cx="13486845" cy="3978012"/>
          </a:xfrm>
          <a:prstGeom prst="rect">
            <a:avLst/>
          </a:prstGeom>
        </p:spPr>
        <p:txBody>
          <a:bodyPr wrap="square" lIns="0" tIns="0" rIns="0" bIns="0" rtlCol="0" anchor="t">
            <a:spAutoFit/>
          </a:bodyPr>
          <a:lstStyle/>
          <a:p>
            <a:pPr>
              <a:lnSpc>
                <a:spcPct val="150000"/>
              </a:lnSpc>
            </a:pPr>
            <a:r>
              <a:rPr lang="en-ID" sz="3600" dirty="0" err="1">
                <a:solidFill>
                  <a:schemeClr val="bg2">
                    <a:lumMod val="25000"/>
                  </a:schemeClr>
                </a:solidFill>
                <a:latin typeface="Yu Gothic UI" pitchFamily="34" charset="-128"/>
                <a:ea typeface="Yu Gothic UI" pitchFamily="34" charset="-128"/>
              </a:rPr>
              <a:t>Adapun</a:t>
            </a:r>
            <a:r>
              <a:rPr lang="en-ID" sz="3600" dirty="0">
                <a:solidFill>
                  <a:schemeClr val="bg2">
                    <a:lumMod val="25000"/>
                  </a:schemeClr>
                </a:solidFill>
                <a:latin typeface="Yu Gothic UI" pitchFamily="34" charset="-128"/>
                <a:ea typeface="Yu Gothic UI" pitchFamily="34" charset="-128"/>
              </a:rPr>
              <a:t> </a:t>
            </a:r>
            <a:r>
              <a:rPr lang="en-ID" sz="3600" dirty="0" err="1">
                <a:solidFill>
                  <a:schemeClr val="bg2">
                    <a:lumMod val="25000"/>
                  </a:schemeClr>
                </a:solidFill>
                <a:latin typeface="Yu Gothic UI" pitchFamily="34" charset="-128"/>
                <a:ea typeface="Yu Gothic UI" pitchFamily="34" charset="-128"/>
              </a:rPr>
              <a:t>pertanyaan</a:t>
            </a:r>
            <a:r>
              <a:rPr lang="en-ID" sz="3600" dirty="0">
                <a:solidFill>
                  <a:schemeClr val="bg2">
                    <a:lumMod val="25000"/>
                  </a:schemeClr>
                </a:solidFill>
                <a:latin typeface="Yu Gothic UI" pitchFamily="34" charset="-128"/>
                <a:ea typeface="Yu Gothic UI" pitchFamily="34" charset="-128"/>
              </a:rPr>
              <a:t> yang </a:t>
            </a:r>
            <a:r>
              <a:rPr lang="en-ID" sz="3600" dirty="0" err="1">
                <a:solidFill>
                  <a:schemeClr val="bg2">
                    <a:lumMod val="25000"/>
                  </a:schemeClr>
                </a:solidFill>
                <a:latin typeface="Yu Gothic UI" pitchFamily="34" charset="-128"/>
                <a:ea typeface="Yu Gothic UI" pitchFamily="34" charset="-128"/>
              </a:rPr>
              <a:t>digunakan</a:t>
            </a:r>
            <a:r>
              <a:rPr lang="en-ID" sz="3600" dirty="0">
                <a:solidFill>
                  <a:schemeClr val="bg2">
                    <a:lumMod val="25000"/>
                  </a:schemeClr>
                </a:solidFill>
                <a:latin typeface="Yu Gothic UI" pitchFamily="34" charset="-128"/>
                <a:ea typeface="Yu Gothic UI" pitchFamily="34" charset="-128"/>
              </a:rPr>
              <a:t> </a:t>
            </a:r>
            <a:r>
              <a:rPr lang="en-ID" sz="3600" dirty="0" err="1">
                <a:solidFill>
                  <a:schemeClr val="bg2">
                    <a:lumMod val="25000"/>
                  </a:schemeClr>
                </a:solidFill>
                <a:latin typeface="Yu Gothic UI" pitchFamily="34" charset="-128"/>
                <a:ea typeface="Yu Gothic UI" pitchFamily="34" charset="-128"/>
              </a:rPr>
              <a:t>dalam</a:t>
            </a:r>
            <a:r>
              <a:rPr lang="en-ID" sz="3600" dirty="0">
                <a:solidFill>
                  <a:schemeClr val="bg2">
                    <a:lumMod val="25000"/>
                  </a:schemeClr>
                </a:solidFill>
                <a:latin typeface="Yu Gothic UI" pitchFamily="34" charset="-128"/>
                <a:ea typeface="Yu Gothic UI" pitchFamily="34" charset="-128"/>
              </a:rPr>
              <a:t> </a:t>
            </a:r>
            <a:r>
              <a:rPr lang="en-ID" sz="3600" dirty="0" err="1">
                <a:solidFill>
                  <a:schemeClr val="bg2">
                    <a:lumMod val="25000"/>
                  </a:schemeClr>
                </a:solidFill>
                <a:latin typeface="Yu Gothic UI" pitchFamily="34" charset="-128"/>
                <a:ea typeface="Yu Gothic UI" pitchFamily="34" charset="-128"/>
              </a:rPr>
              <a:t>kuisioner</a:t>
            </a:r>
            <a:r>
              <a:rPr lang="en-ID" sz="3600" dirty="0">
                <a:solidFill>
                  <a:schemeClr val="bg2">
                    <a:lumMod val="25000"/>
                  </a:schemeClr>
                </a:solidFill>
                <a:latin typeface="Yu Gothic UI" pitchFamily="34" charset="-128"/>
                <a:ea typeface="Yu Gothic UI" pitchFamily="34" charset="-128"/>
              </a:rPr>
              <a:t> user acceptance testing, </a:t>
            </a:r>
            <a:r>
              <a:rPr lang="en-ID" sz="3600" dirty="0" err="1">
                <a:solidFill>
                  <a:schemeClr val="bg2">
                    <a:lumMod val="25000"/>
                  </a:schemeClr>
                </a:solidFill>
                <a:latin typeface="Yu Gothic UI" pitchFamily="34" charset="-128"/>
                <a:ea typeface="Yu Gothic UI" pitchFamily="34" charset="-128"/>
              </a:rPr>
              <a:t>sebagai</a:t>
            </a:r>
            <a:r>
              <a:rPr lang="en-ID" sz="3600" dirty="0">
                <a:solidFill>
                  <a:schemeClr val="bg2">
                    <a:lumMod val="25000"/>
                  </a:schemeClr>
                </a:solidFill>
                <a:latin typeface="Yu Gothic UI" pitchFamily="34" charset="-128"/>
                <a:ea typeface="Yu Gothic UI" pitchFamily="34" charset="-128"/>
              </a:rPr>
              <a:t> </a:t>
            </a:r>
            <a:r>
              <a:rPr lang="en-ID" sz="3600" dirty="0" err="1">
                <a:solidFill>
                  <a:schemeClr val="bg2">
                    <a:lumMod val="25000"/>
                  </a:schemeClr>
                </a:solidFill>
                <a:latin typeface="Yu Gothic UI" pitchFamily="34" charset="-128"/>
                <a:ea typeface="Yu Gothic UI" pitchFamily="34" charset="-128"/>
              </a:rPr>
              <a:t>berikut</a:t>
            </a:r>
            <a:r>
              <a:rPr lang="en-ID" sz="3600" dirty="0">
                <a:solidFill>
                  <a:schemeClr val="bg2">
                    <a:lumMod val="25000"/>
                  </a:schemeClr>
                </a:solidFill>
                <a:latin typeface="Yu Gothic UI" pitchFamily="34" charset="-128"/>
                <a:ea typeface="Yu Gothic UI" pitchFamily="34" charset="-128"/>
              </a:rPr>
              <a:t>:</a:t>
            </a:r>
          </a:p>
          <a:p>
            <a:pPr algn="ctr">
              <a:lnSpc>
                <a:spcPct val="150000"/>
              </a:lnSpc>
            </a:pPr>
            <a:r>
              <a:rPr lang="en-US" sz="3200" b="1" dirty="0">
                <a:solidFill>
                  <a:schemeClr val="bg2">
                    <a:lumMod val="25000"/>
                  </a:schemeClr>
                </a:solidFill>
                <a:latin typeface="Yu Gothic UI" pitchFamily="34" charset="-128"/>
                <a:ea typeface="Yu Gothic UI" pitchFamily="34" charset="-128"/>
              </a:rPr>
              <a:t>TABLE 2. PERTANYAAN KUISIONER USER ACCEPTANCE TESTING</a:t>
            </a:r>
          </a:p>
          <a:p>
            <a:pPr>
              <a:lnSpc>
                <a:spcPts val="12296"/>
              </a:lnSpc>
            </a:pPr>
            <a:endParaRPr lang="en-US" sz="3200" dirty="0">
              <a:solidFill>
                <a:srgbClr val="FFFFFF"/>
              </a:solidFill>
              <a:latin typeface="Blueberry"/>
            </a:endParaRPr>
          </a:p>
        </p:txBody>
      </p:sp>
      <p:graphicFrame>
        <p:nvGraphicFramePr>
          <p:cNvPr id="17" name="Table 16"/>
          <p:cNvGraphicFramePr>
            <a:graphicFrameLocks noGrp="1"/>
          </p:cNvGraphicFramePr>
          <p:nvPr>
            <p:extLst>
              <p:ext uri="{D42A27DB-BD31-4B8C-83A1-F6EECF244321}">
                <p14:modId xmlns:p14="http://schemas.microsoft.com/office/powerpoint/2010/main" val="2925197757"/>
              </p:ext>
            </p:extLst>
          </p:nvPr>
        </p:nvGraphicFramePr>
        <p:xfrm>
          <a:off x="1981200" y="3771900"/>
          <a:ext cx="14173772" cy="8499020"/>
        </p:xfrm>
        <a:graphic>
          <a:graphicData uri="http://schemas.openxmlformats.org/drawingml/2006/table">
            <a:tbl>
              <a:tblPr firstRow="1" firstCol="1" bandRow="1">
                <a:tableStyleId>{F5AB1C69-6EDB-4FF4-983F-18BD219EF322}</a:tableStyleId>
              </a:tblPr>
              <a:tblGrid>
                <a:gridCol w="1417777">
                  <a:extLst>
                    <a:ext uri="{9D8B030D-6E8A-4147-A177-3AD203B41FA5}">
                      <a16:colId xmlns:a16="http://schemas.microsoft.com/office/drawing/2014/main" val="20000"/>
                    </a:ext>
                  </a:extLst>
                </a:gridCol>
                <a:gridCol w="12755995">
                  <a:extLst>
                    <a:ext uri="{9D8B030D-6E8A-4147-A177-3AD203B41FA5}">
                      <a16:colId xmlns:a16="http://schemas.microsoft.com/office/drawing/2014/main" val="20001"/>
                    </a:ext>
                  </a:extLst>
                </a:gridCol>
              </a:tblGrid>
              <a:tr h="866407">
                <a:tc>
                  <a:txBody>
                    <a:bodyPr/>
                    <a:lstStyle/>
                    <a:p>
                      <a:pPr algn="ctr">
                        <a:lnSpc>
                          <a:spcPct val="150000"/>
                        </a:lnSpc>
                        <a:spcAft>
                          <a:spcPts val="800"/>
                        </a:spcAft>
                      </a:pPr>
                      <a:r>
                        <a:rPr lang="en-ID" sz="3200" dirty="0">
                          <a:effectLst/>
                          <a:latin typeface="Yu Gothic UI" pitchFamily="34" charset="-128"/>
                          <a:ea typeface="Yu Gothic UI" pitchFamily="34" charset="-128"/>
                        </a:rPr>
                        <a:t>No</a:t>
                      </a:r>
                      <a:endParaRPr lang="en-US" sz="3200" dirty="0">
                        <a:effectLst/>
                        <a:latin typeface="Yu Gothic UI" pitchFamily="34" charset="-128"/>
                        <a:ea typeface="Yu Gothic UI" pitchFamily="34" charset="-128"/>
                        <a:cs typeface="Times New Roman"/>
                      </a:endParaRPr>
                    </a:p>
                  </a:txBody>
                  <a:tcPr marL="68580" marR="68580" marT="0" marB="0"/>
                </a:tc>
                <a:tc>
                  <a:txBody>
                    <a:bodyPr/>
                    <a:lstStyle/>
                    <a:p>
                      <a:pPr algn="ctr">
                        <a:lnSpc>
                          <a:spcPct val="150000"/>
                        </a:lnSpc>
                        <a:spcAft>
                          <a:spcPts val="800"/>
                        </a:spcAft>
                      </a:pPr>
                      <a:r>
                        <a:rPr lang="en-ID" sz="3200" dirty="0" err="1">
                          <a:effectLst/>
                          <a:latin typeface="Yu Gothic UI" pitchFamily="34" charset="-128"/>
                          <a:ea typeface="Yu Gothic UI" pitchFamily="34" charset="-128"/>
                        </a:rPr>
                        <a:t>Pertanyaan</a:t>
                      </a:r>
                      <a:endParaRPr lang="en-US" sz="3200" dirty="0">
                        <a:effectLst/>
                        <a:latin typeface="Yu Gothic UI" pitchFamily="34" charset="-128"/>
                        <a:ea typeface="Yu Gothic UI" pitchFamily="34" charset="-128"/>
                        <a:cs typeface="Times New Roman"/>
                      </a:endParaRPr>
                    </a:p>
                  </a:txBody>
                  <a:tcPr marL="68580" marR="68580" marT="0" marB="0"/>
                </a:tc>
                <a:extLst>
                  <a:ext uri="{0D108BD9-81ED-4DB2-BD59-A6C34878D82A}">
                    <a16:rowId xmlns:a16="http://schemas.microsoft.com/office/drawing/2014/main" val="10000"/>
                  </a:ext>
                </a:extLst>
              </a:tr>
              <a:tr h="1585655">
                <a:tc>
                  <a:txBody>
                    <a:bodyPr/>
                    <a:lstStyle/>
                    <a:p>
                      <a:pPr algn="ctr">
                        <a:lnSpc>
                          <a:spcPct val="150000"/>
                        </a:lnSpc>
                        <a:spcAft>
                          <a:spcPts val="800"/>
                        </a:spcAft>
                      </a:pPr>
                      <a:r>
                        <a:rPr lang="en-ID" sz="3200" dirty="0">
                          <a:effectLst/>
                          <a:latin typeface="Yu Gothic UI" pitchFamily="34" charset="-128"/>
                          <a:ea typeface="Yu Gothic UI" pitchFamily="34" charset="-128"/>
                        </a:rPr>
                        <a:t>1.</a:t>
                      </a:r>
                      <a:endParaRPr lang="en-US" sz="3200" dirty="0">
                        <a:effectLst/>
                        <a:latin typeface="Yu Gothic UI" pitchFamily="34" charset="-128"/>
                        <a:ea typeface="Yu Gothic UI" pitchFamily="34" charset="-128"/>
                        <a:cs typeface="Times New Roman"/>
                      </a:endParaRPr>
                    </a:p>
                  </a:txBody>
                  <a:tcPr marL="68580" marR="68580" marT="0" marB="0"/>
                </a:tc>
                <a:tc>
                  <a:txBody>
                    <a:bodyPr/>
                    <a:lstStyle/>
                    <a:p>
                      <a:pPr algn="just">
                        <a:lnSpc>
                          <a:spcPct val="115000"/>
                        </a:lnSpc>
                        <a:spcAft>
                          <a:spcPts val="800"/>
                        </a:spcAft>
                      </a:pPr>
                      <a:r>
                        <a:rPr lang="en-ID" sz="3200" dirty="0" err="1">
                          <a:effectLst/>
                          <a:latin typeface="Yu Gothic UI" pitchFamily="34" charset="-128"/>
                          <a:ea typeface="Yu Gothic UI" pitchFamily="34" charset="-128"/>
                        </a:rPr>
                        <a:t>Memiliki</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banyak</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pilihan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efek</a:t>
                      </a:r>
                      <a:r>
                        <a:rPr lang="en-ID" sz="3200" dirty="0">
                          <a:effectLst/>
                          <a:latin typeface="Yu Gothic UI" pitchFamily="34" charset="-128"/>
                          <a:ea typeface="Yu Gothic UI" pitchFamily="34" charset="-128"/>
                        </a:rPr>
                        <a:t> trend, filter, </a:t>
                      </a:r>
                      <a:r>
                        <a:rPr lang="en-ID" sz="3200" dirty="0" err="1">
                          <a:effectLst/>
                          <a:latin typeface="Yu Gothic UI" pitchFamily="34" charset="-128"/>
                          <a:ea typeface="Yu Gothic UI" pitchFamily="34" charset="-128"/>
                        </a:rPr>
                        <a:t>dan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transisi</a:t>
                      </a:r>
                      <a:r>
                        <a:rPr lang="en-ID" sz="3200" dirty="0">
                          <a:effectLst/>
                          <a:latin typeface="Yu Gothic UI" pitchFamily="34" charset="-128"/>
                          <a:ea typeface="Yu Gothic UI" pitchFamily="34" charset="-128"/>
                        </a:rPr>
                        <a:t> yang </a:t>
                      </a:r>
                      <a:r>
                        <a:rPr lang="en-ID" sz="3200" dirty="0" err="1">
                          <a:effectLst/>
                          <a:latin typeface="Yu Gothic UI" pitchFamily="34" charset="-128"/>
                          <a:ea typeface="Yu Gothic UI" pitchFamily="34" charset="-128"/>
                        </a:rPr>
                        <a:t>sangat</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menarik</a:t>
                      </a:r>
                      <a:endParaRPr lang="en-US" sz="3200" dirty="0">
                        <a:effectLst/>
                        <a:latin typeface="Yu Gothic UI" pitchFamily="34" charset="-128"/>
                        <a:ea typeface="Yu Gothic UI" pitchFamily="34" charset="-128"/>
                        <a:cs typeface="Times New Roman"/>
                      </a:endParaRPr>
                    </a:p>
                  </a:txBody>
                  <a:tcPr marL="68580" marR="68580" marT="0" marB="0"/>
                </a:tc>
                <a:extLst>
                  <a:ext uri="{0D108BD9-81ED-4DB2-BD59-A6C34878D82A}">
                    <a16:rowId xmlns:a16="http://schemas.microsoft.com/office/drawing/2014/main" val="10001"/>
                  </a:ext>
                </a:extLst>
              </a:tr>
              <a:tr h="866407">
                <a:tc>
                  <a:txBody>
                    <a:bodyPr/>
                    <a:lstStyle/>
                    <a:p>
                      <a:pPr algn="ctr">
                        <a:lnSpc>
                          <a:spcPct val="150000"/>
                        </a:lnSpc>
                        <a:spcAft>
                          <a:spcPts val="800"/>
                        </a:spcAft>
                      </a:pPr>
                      <a:r>
                        <a:rPr lang="en-ID" sz="3200" dirty="0">
                          <a:effectLst/>
                          <a:latin typeface="Yu Gothic UI" pitchFamily="34" charset="-128"/>
                          <a:ea typeface="Yu Gothic UI" pitchFamily="34" charset="-128"/>
                        </a:rPr>
                        <a:t>2.</a:t>
                      </a:r>
                      <a:endParaRPr lang="en-US" sz="3200" dirty="0">
                        <a:effectLst/>
                        <a:latin typeface="Yu Gothic UI" pitchFamily="34" charset="-128"/>
                        <a:ea typeface="Yu Gothic UI" pitchFamily="34" charset="-128"/>
                        <a:cs typeface="Times New Roman"/>
                      </a:endParaRPr>
                    </a:p>
                  </a:txBody>
                  <a:tcPr marL="68580" marR="68580" marT="0" marB="0"/>
                </a:tc>
                <a:tc>
                  <a:txBody>
                    <a:bodyPr/>
                    <a:lstStyle/>
                    <a:p>
                      <a:pPr>
                        <a:lnSpc>
                          <a:spcPct val="107000"/>
                        </a:lnSpc>
                        <a:spcAft>
                          <a:spcPts val="800"/>
                        </a:spcAft>
                      </a:pPr>
                      <a:r>
                        <a:rPr lang="en-ID" sz="3200" dirty="0" err="1">
                          <a:effectLst/>
                          <a:latin typeface="Yu Gothic UI" pitchFamily="34" charset="-128"/>
                          <a:ea typeface="Yu Gothic UI" pitchFamily="34" charset="-128"/>
                        </a:rPr>
                        <a:t>Cocok</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bagi</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pemula</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maupun</a:t>
                      </a:r>
                      <a:r>
                        <a:rPr lang="en-ID" sz="3200" dirty="0">
                          <a:effectLst/>
                          <a:latin typeface="Yu Gothic UI" pitchFamily="34" charset="-128"/>
                          <a:ea typeface="Yu Gothic UI" pitchFamily="34" charset="-128"/>
                        </a:rPr>
                        <a:t> yang </a:t>
                      </a:r>
                      <a:r>
                        <a:rPr lang="en-ID" sz="3200" dirty="0" err="1">
                          <a:effectLst/>
                          <a:latin typeface="Yu Gothic UI" pitchFamily="34" charset="-128"/>
                          <a:ea typeface="Yu Gothic UI" pitchFamily="34" charset="-128"/>
                        </a:rPr>
                        <a:t>sudah</a:t>
                      </a:r>
                      <a:r>
                        <a:rPr lang="en-ID" sz="3200" dirty="0">
                          <a:effectLst/>
                          <a:latin typeface="Yu Gothic UI" pitchFamily="34" charset="-128"/>
                          <a:ea typeface="Yu Gothic UI" pitchFamily="34" charset="-128"/>
                        </a:rPr>
                        <a:t> pro</a:t>
                      </a:r>
                      <a:endParaRPr lang="en-US" sz="3200" dirty="0">
                        <a:effectLst/>
                        <a:latin typeface="Yu Gothic UI" pitchFamily="34" charset="-128"/>
                        <a:ea typeface="Yu Gothic UI" pitchFamily="34" charset="-128"/>
                        <a:cs typeface="Times New Roman"/>
                      </a:endParaRPr>
                    </a:p>
                  </a:txBody>
                  <a:tcPr marL="68580" marR="68580" marT="0" marB="0"/>
                </a:tc>
                <a:extLst>
                  <a:ext uri="{0D108BD9-81ED-4DB2-BD59-A6C34878D82A}">
                    <a16:rowId xmlns:a16="http://schemas.microsoft.com/office/drawing/2014/main" val="10002"/>
                  </a:ext>
                </a:extLst>
              </a:tr>
              <a:tr h="866407">
                <a:tc>
                  <a:txBody>
                    <a:bodyPr/>
                    <a:lstStyle/>
                    <a:p>
                      <a:pPr algn="ctr">
                        <a:lnSpc>
                          <a:spcPct val="150000"/>
                        </a:lnSpc>
                        <a:spcAft>
                          <a:spcPts val="800"/>
                        </a:spcAft>
                      </a:pPr>
                      <a:r>
                        <a:rPr lang="en-ID" sz="3200">
                          <a:effectLst/>
                          <a:latin typeface="Yu Gothic UI" pitchFamily="34" charset="-128"/>
                          <a:ea typeface="Yu Gothic UI" pitchFamily="34" charset="-128"/>
                        </a:rPr>
                        <a:t>3.</a:t>
                      </a:r>
                      <a:endParaRPr lang="en-US" sz="3200">
                        <a:effectLst/>
                        <a:latin typeface="Yu Gothic UI" pitchFamily="34" charset="-128"/>
                        <a:ea typeface="Yu Gothic UI" pitchFamily="34" charset="-128"/>
                        <a:cs typeface="Times New Roman"/>
                      </a:endParaRPr>
                    </a:p>
                  </a:txBody>
                  <a:tcPr marL="68580" marR="68580" marT="0" marB="0"/>
                </a:tc>
                <a:tc>
                  <a:txBody>
                    <a:bodyPr/>
                    <a:lstStyle/>
                    <a:p>
                      <a:pPr algn="just">
                        <a:lnSpc>
                          <a:spcPct val="115000"/>
                        </a:lnSpc>
                        <a:spcAft>
                          <a:spcPts val="800"/>
                        </a:spcAft>
                      </a:pPr>
                      <a:r>
                        <a:rPr lang="en-ID" sz="3200" dirty="0">
                          <a:effectLst/>
                          <a:latin typeface="Yu Gothic UI" pitchFamily="34" charset="-128"/>
                          <a:ea typeface="Yu Gothic UI" pitchFamily="34" charset="-128"/>
                        </a:rPr>
                        <a:t>Frame rate </a:t>
                      </a:r>
                      <a:r>
                        <a:rPr lang="en-ID" sz="3200" dirty="0" err="1">
                          <a:effectLst/>
                          <a:latin typeface="Yu Gothic UI" pitchFamily="34" charset="-128"/>
                          <a:ea typeface="Yu Gothic UI" pitchFamily="34" charset="-128"/>
                        </a:rPr>
                        <a:t>tidak</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bisa</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diatur</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lebih</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tinggi</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dari</a:t>
                      </a:r>
                      <a:r>
                        <a:rPr lang="en-ID" sz="3200" dirty="0">
                          <a:effectLst/>
                          <a:latin typeface="Yu Gothic UI" pitchFamily="34" charset="-128"/>
                          <a:ea typeface="Yu Gothic UI" pitchFamily="34" charset="-128"/>
                        </a:rPr>
                        <a:t> 60FPS.</a:t>
                      </a:r>
                      <a:endParaRPr lang="en-US" sz="3200" dirty="0">
                        <a:effectLst/>
                        <a:latin typeface="Yu Gothic UI" pitchFamily="34" charset="-128"/>
                        <a:ea typeface="Yu Gothic UI" pitchFamily="34" charset="-128"/>
                        <a:cs typeface="Times New Roman"/>
                      </a:endParaRPr>
                    </a:p>
                  </a:txBody>
                  <a:tcPr marL="68580" marR="68580" marT="0" marB="0"/>
                </a:tc>
                <a:extLst>
                  <a:ext uri="{0D108BD9-81ED-4DB2-BD59-A6C34878D82A}">
                    <a16:rowId xmlns:a16="http://schemas.microsoft.com/office/drawing/2014/main" val="10003"/>
                  </a:ext>
                </a:extLst>
              </a:tr>
              <a:tr h="1438048">
                <a:tc>
                  <a:txBody>
                    <a:bodyPr/>
                    <a:lstStyle/>
                    <a:p>
                      <a:pPr algn="ctr">
                        <a:lnSpc>
                          <a:spcPct val="150000"/>
                        </a:lnSpc>
                        <a:spcAft>
                          <a:spcPts val="800"/>
                        </a:spcAft>
                      </a:pPr>
                      <a:r>
                        <a:rPr lang="en-ID" sz="3200">
                          <a:effectLst/>
                          <a:latin typeface="Yu Gothic UI" pitchFamily="34" charset="-128"/>
                          <a:ea typeface="Yu Gothic UI" pitchFamily="34" charset="-128"/>
                        </a:rPr>
                        <a:t>4.</a:t>
                      </a:r>
                      <a:endParaRPr lang="en-US" sz="3200">
                        <a:effectLst/>
                        <a:latin typeface="Yu Gothic UI" pitchFamily="34" charset="-128"/>
                        <a:ea typeface="Yu Gothic UI" pitchFamily="34" charset="-128"/>
                        <a:cs typeface="Times New Roman"/>
                      </a:endParaRPr>
                    </a:p>
                  </a:txBody>
                  <a:tcPr marL="68580" marR="68580" marT="0" marB="0"/>
                </a:tc>
                <a:tc>
                  <a:txBody>
                    <a:bodyPr/>
                    <a:lstStyle/>
                    <a:p>
                      <a:pPr algn="just">
                        <a:lnSpc>
                          <a:spcPct val="115000"/>
                        </a:lnSpc>
                        <a:spcAft>
                          <a:spcPts val="800"/>
                        </a:spcAft>
                      </a:pPr>
                      <a:r>
                        <a:rPr lang="en-ID" sz="3200" dirty="0" err="1">
                          <a:effectLst/>
                          <a:latin typeface="Yu Gothic UI" pitchFamily="34" charset="-128"/>
                          <a:ea typeface="Yu Gothic UI" pitchFamily="34" charset="-128"/>
                        </a:rPr>
                        <a:t>Gangguan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akurasi</a:t>
                      </a:r>
                      <a:r>
                        <a:rPr lang="en-ID" sz="3200" dirty="0">
                          <a:effectLst/>
                          <a:latin typeface="Yu Gothic UI" pitchFamily="34" charset="-128"/>
                          <a:ea typeface="Yu Gothic UI" pitchFamily="34" charset="-128"/>
                        </a:rPr>
                        <a:t> di </a:t>
                      </a:r>
                      <a:r>
                        <a:rPr lang="en-ID" sz="3200" dirty="0" err="1">
                          <a:effectLst/>
                          <a:latin typeface="Yu Gothic UI" pitchFamily="34" charset="-128"/>
                          <a:ea typeface="Yu Gothic UI" pitchFamily="34" charset="-128"/>
                        </a:rPr>
                        <a:t>beberapa</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fitur</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seperti</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penghapusan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latar</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belakang</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dan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efek</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tubuh</a:t>
                      </a:r>
                      <a:endParaRPr lang="en-US" sz="3200" dirty="0">
                        <a:effectLst/>
                        <a:latin typeface="Yu Gothic UI" pitchFamily="34" charset="-128"/>
                        <a:ea typeface="Yu Gothic UI" pitchFamily="34" charset="-128"/>
                        <a:cs typeface="Times New Roman"/>
                      </a:endParaRPr>
                    </a:p>
                  </a:txBody>
                  <a:tcPr marL="68580" marR="68580" marT="0" marB="0"/>
                </a:tc>
                <a:extLst>
                  <a:ext uri="{0D108BD9-81ED-4DB2-BD59-A6C34878D82A}">
                    <a16:rowId xmlns:a16="http://schemas.microsoft.com/office/drawing/2014/main" val="10004"/>
                  </a:ext>
                </a:extLst>
              </a:tr>
              <a:tr h="1438048">
                <a:tc>
                  <a:txBody>
                    <a:bodyPr/>
                    <a:lstStyle/>
                    <a:p>
                      <a:pPr algn="ctr">
                        <a:lnSpc>
                          <a:spcPct val="150000"/>
                        </a:lnSpc>
                        <a:spcAft>
                          <a:spcPts val="800"/>
                        </a:spcAft>
                      </a:pPr>
                      <a:r>
                        <a:rPr lang="en-ID" sz="3200">
                          <a:effectLst/>
                          <a:latin typeface="Yu Gothic UI" pitchFamily="34" charset="-128"/>
                          <a:ea typeface="Yu Gothic UI" pitchFamily="34" charset="-128"/>
                        </a:rPr>
                        <a:t>5.</a:t>
                      </a:r>
                      <a:endParaRPr lang="en-US" sz="3200">
                        <a:effectLst/>
                        <a:latin typeface="Yu Gothic UI" pitchFamily="34" charset="-128"/>
                        <a:ea typeface="Yu Gothic UI" pitchFamily="34" charset="-128"/>
                        <a:cs typeface="Times New Roman"/>
                      </a:endParaRPr>
                    </a:p>
                  </a:txBody>
                  <a:tcPr marL="68580" marR="68580" marT="0" marB="0"/>
                </a:tc>
                <a:tc>
                  <a:txBody>
                    <a:bodyPr/>
                    <a:lstStyle/>
                    <a:p>
                      <a:pPr>
                        <a:lnSpc>
                          <a:spcPct val="115000"/>
                        </a:lnSpc>
                        <a:spcAft>
                          <a:spcPts val="800"/>
                        </a:spcAft>
                      </a:pPr>
                      <a:r>
                        <a:rPr lang="en-ID" sz="3200" dirty="0" err="1">
                          <a:effectLst/>
                          <a:latin typeface="Yu Gothic UI" pitchFamily="34" charset="-128"/>
                          <a:ea typeface="Yu Gothic UI" pitchFamily="34" charset="-128"/>
                        </a:rPr>
                        <a:t>Fitur</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CapCut</a:t>
                      </a:r>
                      <a:r>
                        <a:rPr lang="en-ID" sz="3200" dirty="0">
                          <a:effectLst/>
                          <a:latin typeface="Yu Gothic UI" pitchFamily="34" charset="-128"/>
                          <a:ea typeface="Yu Gothic UI" pitchFamily="34" charset="-128"/>
                        </a:rPr>
                        <a:t> Editing </a:t>
                      </a:r>
                      <a:r>
                        <a:rPr lang="en-ID" sz="3200" dirty="0" err="1">
                          <a:effectLst/>
                          <a:latin typeface="Yu Gothic UI" pitchFamily="34" charset="-128"/>
                          <a:ea typeface="Yu Gothic UI" pitchFamily="34" charset="-128"/>
                        </a:rPr>
                        <a:t>lengkap</a:t>
                      </a:r>
                      <a:r>
                        <a:rPr lang="en-ID" sz="3200" dirty="0">
                          <a:effectLst/>
                          <a:latin typeface="Yu Gothic UI" pitchFamily="34" charset="-128"/>
                          <a:ea typeface="Yu Gothic UI" pitchFamily="34" charset="-128"/>
                        </a:rPr>
                        <a:t> yang </a:t>
                      </a:r>
                      <a:r>
                        <a:rPr lang="en-ID" sz="3200" dirty="0" err="1">
                          <a:effectLst/>
                          <a:latin typeface="Yu Gothic UI" pitchFamily="34" charset="-128"/>
                          <a:ea typeface="Yu Gothic UI" pitchFamily="34" charset="-128"/>
                        </a:rPr>
                        <a:t>memungkinkan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siapapun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dan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dimanapun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membuat</a:t>
                      </a:r>
                      <a:r>
                        <a:rPr lang="en-ID" sz="3200" dirty="0">
                          <a:effectLst/>
                          <a:latin typeface="Yu Gothic UI" pitchFamily="34" charset="-128"/>
                          <a:ea typeface="Yu Gothic UI" pitchFamily="34" charset="-128"/>
                        </a:rPr>
                        <a:t> video yang </a:t>
                      </a:r>
                      <a:r>
                        <a:rPr lang="en-ID" sz="3200" dirty="0" err="1">
                          <a:effectLst/>
                          <a:latin typeface="Yu Gothic UI" pitchFamily="34" charset="-128"/>
                          <a:ea typeface="Yu Gothic UI" pitchFamily="34" charset="-128"/>
                        </a:rPr>
                        <a:t>diinginkan</a:t>
                      </a:r>
                      <a:r>
                        <a:rPr lang="en-ID" sz="3200" dirty="0">
                          <a:effectLst/>
                          <a:latin typeface="Yu Gothic UI" pitchFamily="34" charset="-128"/>
                          <a:ea typeface="Yu Gothic UI" pitchFamily="34" charset="-128"/>
                        </a:rPr>
                        <a:t>.</a:t>
                      </a:r>
                      <a:endParaRPr lang="en-US" sz="3200" dirty="0">
                        <a:effectLst/>
                        <a:latin typeface="Yu Gothic UI" pitchFamily="34" charset="-128"/>
                        <a:ea typeface="Yu Gothic UI" pitchFamily="34" charset="-128"/>
                        <a:cs typeface="Times New Roman"/>
                      </a:endParaRPr>
                    </a:p>
                  </a:txBody>
                  <a:tcPr marL="68580" marR="68580" marT="0" marB="0"/>
                </a:tc>
                <a:extLst>
                  <a:ext uri="{0D108BD9-81ED-4DB2-BD59-A6C34878D82A}">
                    <a16:rowId xmlns:a16="http://schemas.microsoft.com/office/drawing/2014/main" val="10005"/>
                  </a:ext>
                </a:extLst>
              </a:tr>
              <a:tr h="1438048">
                <a:tc>
                  <a:txBody>
                    <a:bodyPr/>
                    <a:lstStyle/>
                    <a:p>
                      <a:pPr algn="ctr">
                        <a:lnSpc>
                          <a:spcPct val="150000"/>
                        </a:lnSpc>
                        <a:spcAft>
                          <a:spcPts val="800"/>
                        </a:spcAft>
                      </a:pPr>
                      <a:r>
                        <a:rPr lang="en-ID" sz="3200">
                          <a:effectLst/>
                          <a:latin typeface="Yu Gothic UI" pitchFamily="34" charset="-128"/>
                          <a:ea typeface="Yu Gothic UI" pitchFamily="34" charset="-128"/>
                        </a:rPr>
                        <a:t>6.</a:t>
                      </a:r>
                      <a:endParaRPr lang="en-US" sz="3200">
                        <a:effectLst/>
                        <a:latin typeface="Yu Gothic UI" pitchFamily="34" charset="-128"/>
                        <a:ea typeface="Yu Gothic UI" pitchFamily="34" charset="-128"/>
                        <a:cs typeface="Times New Roman"/>
                      </a:endParaRPr>
                    </a:p>
                  </a:txBody>
                  <a:tcPr marL="68580" marR="68580" marT="0" marB="0"/>
                </a:tc>
                <a:tc>
                  <a:txBody>
                    <a:bodyPr/>
                    <a:lstStyle/>
                    <a:p>
                      <a:pPr algn="just">
                        <a:lnSpc>
                          <a:spcPct val="115000"/>
                        </a:lnSpc>
                        <a:spcAft>
                          <a:spcPts val="800"/>
                        </a:spcAft>
                      </a:pPr>
                      <a:r>
                        <a:rPr lang="en-ID" sz="3200" dirty="0" err="1">
                          <a:effectLst/>
                          <a:latin typeface="Yu Gothic UI" pitchFamily="34" charset="-128"/>
                          <a:ea typeface="Yu Gothic UI" pitchFamily="34" charset="-128"/>
                        </a:rPr>
                        <a:t>Tak</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hanya</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sebagai</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aplikasi</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mengedit</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saja</a:t>
                      </a:r>
                      <a:r>
                        <a:rPr lang="en-ID" sz="3200" dirty="0">
                          <a:effectLst/>
                          <a:latin typeface="Yu Gothic UI" pitchFamily="34" charset="-128"/>
                          <a:ea typeface="Yu Gothic UI" pitchFamily="34" charset="-128"/>
                        </a:rPr>
                        <a:t>, platform </a:t>
                      </a:r>
                      <a:r>
                        <a:rPr lang="en-ID" sz="3200" dirty="0" err="1">
                          <a:effectLst/>
                          <a:latin typeface="Yu Gothic UI" pitchFamily="34" charset="-128"/>
                          <a:ea typeface="Yu Gothic UI" pitchFamily="34" charset="-128"/>
                        </a:rPr>
                        <a:t>ini</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juga</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bisa</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menjadi</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cara</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untuk</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menghasilkan</a:t>
                      </a:r>
                      <a:r>
                        <a:rPr lang="en-ID" sz="3200" dirty="0">
                          <a:effectLst/>
                          <a:latin typeface="Yu Gothic UI" pitchFamily="34" charset="-128"/>
                          <a:ea typeface="Yu Gothic UI" pitchFamily="34" charset="-128"/>
                        </a:rPr>
                        <a:t> </a:t>
                      </a:r>
                      <a:r>
                        <a:rPr lang="en-ID" sz="3200" dirty="0" err="1">
                          <a:effectLst/>
                          <a:latin typeface="Yu Gothic UI" pitchFamily="34" charset="-128"/>
                          <a:ea typeface="Yu Gothic UI" pitchFamily="34" charset="-128"/>
                        </a:rPr>
                        <a:t>uang</a:t>
                      </a:r>
                      <a:endParaRPr lang="en-US" sz="3200" dirty="0">
                        <a:effectLst/>
                        <a:latin typeface="Yu Gothic UI" pitchFamily="34" charset="-128"/>
                        <a:ea typeface="Yu Gothic UI" pitchFamily="34" charset="-128"/>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955" y="-91848"/>
            <a:ext cx="10674804" cy="10674804"/>
          </a:xfrm>
          <a:custGeom>
            <a:avLst/>
            <a:gdLst/>
            <a:ahLst/>
            <a:cxnLst/>
            <a:rect l="l" t="t" r="r" b="b"/>
            <a:pathLst>
              <a:path w="10674804" h="10674804">
                <a:moveTo>
                  <a:pt x="0" y="0"/>
                </a:moveTo>
                <a:lnTo>
                  <a:pt x="10674803" y="0"/>
                </a:lnTo>
                <a:lnTo>
                  <a:pt x="10674803"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78848" y="-91848"/>
            <a:ext cx="10674804" cy="10674804"/>
          </a:xfrm>
          <a:custGeom>
            <a:avLst/>
            <a:gdLst/>
            <a:ahLst/>
            <a:cxnLst/>
            <a:rect l="l" t="t" r="r" b="b"/>
            <a:pathLst>
              <a:path w="10674804" h="10674804">
                <a:moveTo>
                  <a:pt x="0" y="0"/>
                </a:moveTo>
                <a:lnTo>
                  <a:pt x="10674804" y="0"/>
                </a:lnTo>
                <a:lnTo>
                  <a:pt x="10674804" y="10674803"/>
                </a:lnTo>
                <a:lnTo>
                  <a:pt x="0" y="10674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51164" y="2939224"/>
            <a:ext cx="15985671" cy="7347776"/>
            <a:chOff x="0" y="0"/>
            <a:chExt cx="4210218" cy="1664283"/>
          </a:xfrm>
        </p:grpSpPr>
        <p:sp>
          <p:nvSpPr>
            <p:cNvPr id="5" name="Freeform 5"/>
            <p:cNvSpPr/>
            <p:nvPr/>
          </p:nvSpPr>
          <p:spPr>
            <a:xfrm>
              <a:off x="0" y="0"/>
              <a:ext cx="4210218" cy="1664283"/>
            </a:xfrm>
            <a:custGeom>
              <a:avLst/>
              <a:gdLst/>
              <a:ahLst/>
              <a:cxnLst/>
              <a:rect l="l" t="t" r="r" b="b"/>
              <a:pathLst>
                <a:path w="4210218" h="1664283">
                  <a:moveTo>
                    <a:pt x="0" y="0"/>
                  </a:moveTo>
                  <a:lnTo>
                    <a:pt x="4210218" y="0"/>
                  </a:lnTo>
                  <a:lnTo>
                    <a:pt x="4210218" y="1664283"/>
                  </a:lnTo>
                  <a:lnTo>
                    <a:pt x="0" y="1664283"/>
                  </a:lnTo>
                  <a:close/>
                </a:path>
              </a:pathLst>
            </a:custGeom>
            <a:solidFill>
              <a:srgbClr val="FFFFFF"/>
            </a:solidFill>
            <a:ln w="57150" cap="sq">
              <a:solidFill>
                <a:srgbClr val="CFCF5A"/>
              </a:solidFill>
              <a:prstDash val="solid"/>
              <a:miter/>
            </a:ln>
          </p:spPr>
        </p:sp>
        <p:sp>
          <p:nvSpPr>
            <p:cNvPr id="6" name="TextBox 6"/>
            <p:cNvSpPr txBox="1"/>
            <p:nvPr/>
          </p:nvSpPr>
          <p:spPr>
            <a:xfrm>
              <a:off x="0" y="-28575"/>
              <a:ext cx="4210218" cy="1692858"/>
            </a:xfrm>
            <a:prstGeom prst="rect">
              <a:avLst/>
            </a:prstGeom>
          </p:spPr>
          <p:txBody>
            <a:bodyPr lIns="50800" tIns="50800" rIns="50800" bIns="50800" rtlCol="0" anchor="ctr"/>
            <a:lstStyle/>
            <a:p>
              <a:pPr algn="ctr">
                <a:lnSpc>
                  <a:spcPts val="2460"/>
                </a:lnSpc>
              </a:pPr>
              <a:endParaRPr/>
            </a:p>
          </p:txBody>
        </p:sp>
      </p:grpSp>
      <p:grpSp>
        <p:nvGrpSpPr>
          <p:cNvPr id="10" name="Group 10"/>
          <p:cNvGrpSpPr/>
          <p:nvPr/>
        </p:nvGrpSpPr>
        <p:grpSpPr>
          <a:xfrm rot="-959">
            <a:off x="287766" y="227599"/>
            <a:ext cx="18287907" cy="2334139"/>
            <a:chOff x="0" y="0"/>
            <a:chExt cx="2429294" cy="670430"/>
          </a:xfrm>
        </p:grpSpPr>
        <p:sp>
          <p:nvSpPr>
            <p:cNvPr id="11" name="Freeform 11"/>
            <p:cNvSpPr/>
            <p:nvPr/>
          </p:nvSpPr>
          <p:spPr>
            <a:xfrm>
              <a:off x="0" y="0"/>
              <a:ext cx="2429294" cy="670430"/>
            </a:xfrm>
            <a:custGeom>
              <a:avLst/>
              <a:gdLst/>
              <a:ahLst/>
              <a:cxnLst/>
              <a:rect l="l" t="t" r="r" b="b"/>
              <a:pathLst>
                <a:path w="2429294" h="670430">
                  <a:moveTo>
                    <a:pt x="0" y="0"/>
                  </a:moveTo>
                  <a:lnTo>
                    <a:pt x="2429294" y="0"/>
                  </a:lnTo>
                  <a:lnTo>
                    <a:pt x="2429294" y="670430"/>
                  </a:lnTo>
                  <a:lnTo>
                    <a:pt x="0" y="670430"/>
                  </a:lnTo>
                  <a:close/>
                </a:path>
              </a:pathLst>
            </a:custGeom>
            <a:solidFill>
              <a:srgbClr val="3CB9D8"/>
            </a:solidFill>
          </p:spPr>
          <p:txBody>
            <a:bodyPr/>
            <a:lstStyle/>
            <a:p>
              <a:endParaRPr lang="en-US" dirty="0"/>
            </a:p>
          </p:txBody>
        </p:sp>
        <p:sp>
          <p:nvSpPr>
            <p:cNvPr id="12" name="TextBox 12"/>
            <p:cNvSpPr txBox="1"/>
            <p:nvPr/>
          </p:nvSpPr>
          <p:spPr>
            <a:xfrm>
              <a:off x="0" y="-38100"/>
              <a:ext cx="2429294" cy="708530"/>
            </a:xfrm>
            <a:prstGeom prst="rect">
              <a:avLst/>
            </a:prstGeom>
          </p:spPr>
          <p:txBody>
            <a:bodyPr lIns="54922" tIns="54922" rIns="54922" bIns="54922" rtlCol="0" anchor="ctr"/>
            <a:lstStyle/>
            <a:p>
              <a:pPr algn="ctr">
                <a:lnSpc>
                  <a:spcPts val="2660"/>
                </a:lnSpc>
                <a:spcBef>
                  <a:spcPct val="0"/>
                </a:spcBef>
              </a:pPr>
              <a:endParaRPr/>
            </a:p>
          </p:txBody>
        </p:sp>
      </p:grpSp>
      <p:sp>
        <p:nvSpPr>
          <p:cNvPr id="13" name="Freeform 13"/>
          <p:cNvSpPr/>
          <p:nvPr/>
        </p:nvSpPr>
        <p:spPr>
          <a:xfrm rot="5401535">
            <a:off x="5549043" y="582622"/>
            <a:ext cx="2370727" cy="3264340"/>
          </a:xfrm>
          <a:custGeom>
            <a:avLst/>
            <a:gdLst/>
            <a:ahLst/>
            <a:cxnLst/>
            <a:rect l="l" t="t" r="r" b="b"/>
            <a:pathLst>
              <a:path w="2370727" h="3264340">
                <a:moveTo>
                  <a:pt x="0" y="0"/>
                </a:moveTo>
                <a:lnTo>
                  <a:pt x="2370727" y="0"/>
                </a:lnTo>
                <a:lnTo>
                  <a:pt x="2370727" y="3264341"/>
                </a:lnTo>
                <a:lnTo>
                  <a:pt x="0" y="3264341"/>
                </a:lnTo>
                <a:lnTo>
                  <a:pt x="0" y="0"/>
                </a:lnTo>
                <a:close/>
              </a:path>
            </a:pathLst>
          </a:custGeom>
          <a:blipFill>
            <a:blip r:embed="rId4"/>
            <a:stretch>
              <a:fillRect/>
            </a:stretch>
          </a:blipFill>
        </p:spPr>
      </p:sp>
      <p:sp>
        <p:nvSpPr>
          <p:cNvPr id="14" name="Freeform 14"/>
          <p:cNvSpPr/>
          <p:nvPr/>
        </p:nvSpPr>
        <p:spPr>
          <a:xfrm rot="-1062897">
            <a:off x="15737857" y="7617374"/>
            <a:ext cx="2271034" cy="2188451"/>
          </a:xfrm>
          <a:custGeom>
            <a:avLst/>
            <a:gdLst/>
            <a:ahLst/>
            <a:cxnLst/>
            <a:rect l="l" t="t" r="r" b="b"/>
            <a:pathLst>
              <a:path w="2271034" h="2188451">
                <a:moveTo>
                  <a:pt x="0" y="0"/>
                </a:moveTo>
                <a:lnTo>
                  <a:pt x="2271034" y="0"/>
                </a:lnTo>
                <a:lnTo>
                  <a:pt x="2271034" y="2188451"/>
                </a:lnTo>
                <a:lnTo>
                  <a:pt x="0" y="2188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418418" y="1579387"/>
            <a:ext cx="2387161" cy="2335078"/>
          </a:xfrm>
          <a:custGeom>
            <a:avLst/>
            <a:gdLst/>
            <a:ahLst/>
            <a:cxnLst/>
            <a:rect l="l" t="t" r="r" b="b"/>
            <a:pathLst>
              <a:path w="2387161" h="2335078">
                <a:moveTo>
                  <a:pt x="0" y="0"/>
                </a:moveTo>
                <a:lnTo>
                  <a:pt x="2387162" y="0"/>
                </a:lnTo>
                <a:lnTo>
                  <a:pt x="2387162" y="2335078"/>
                </a:lnTo>
                <a:lnTo>
                  <a:pt x="0" y="2335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rot="1635">
            <a:off x="5567883" y="1396491"/>
            <a:ext cx="7661439" cy="1577355"/>
          </a:xfrm>
          <a:prstGeom prst="rect">
            <a:avLst/>
          </a:prstGeom>
        </p:spPr>
        <p:txBody>
          <a:bodyPr lIns="0" tIns="0" rIns="0" bIns="0" rtlCol="0" anchor="t">
            <a:spAutoFit/>
          </a:bodyPr>
          <a:lstStyle/>
          <a:p>
            <a:pPr algn="ctr">
              <a:lnSpc>
                <a:spcPts val="12296"/>
              </a:lnSpc>
            </a:pPr>
            <a:r>
              <a:rPr lang="en-US" sz="8783" dirty="0">
                <a:solidFill>
                  <a:srgbClr val="FFFFFF"/>
                </a:solidFill>
                <a:latin typeface="Blueberry"/>
              </a:rPr>
              <a:t> </a:t>
            </a:r>
          </a:p>
        </p:txBody>
      </p:sp>
      <p:sp>
        <p:nvSpPr>
          <p:cNvPr id="18" name="Rectangle 17"/>
          <p:cNvSpPr/>
          <p:nvPr/>
        </p:nvSpPr>
        <p:spPr>
          <a:xfrm>
            <a:off x="897625" y="240390"/>
            <a:ext cx="12744450" cy="2062103"/>
          </a:xfrm>
          <a:prstGeom prst="rect">
            <a:avLst/>
          </a:prstGeom>
        </p:spPr>
        <p:txBody>
          <a:bodyPr wrap="square">
            <a:spAutoFit/>
          </a:bodyPr>
          <a:lstStyle/>
          <a:p>
            <a:r>
              <a:rPr lang="en-US" sz="3200" dirty="0" err="1">
                <a:latin typeface="Yu Gothic UI" pitchFamily="34" charset="-128"/>
                <a:ea typeface="Yu Gothic UI" pitchFamily="34" charset="-128"/>
              </a:rPr>
              <a:t>Pada</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tabel</a:t>
            </a:r>
            <a:r>
              <a:rPr lang="en-US" sz="3200" dirty="0">
                <a:latin typeface="Yu Gothic UI" pitchFamily="34" charset="-128"/>
                <a:ea typeface="Yu Gothic UI" pitchFamily="34" charset="-128"/>
              </a:rPr>
              <a:t> 3 </a:t>
            </a:r>
            <a:r>
              <a:rPr lang="en-US" sz="3200" dirty="0" err="1">
                <a:latin typeface="Yu Gothic UI" pitchFamily="34" charset="-128"/>
                <a:ea typeface="Yu Gothic UI" pitchFamily="34" charset="-128"/>
              </a:rPr>
              <a:t>merupakan</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hasil</a:t>
            </a:r>
            <a:r>
              <a:rPr lang="en-US" sz="3200" dirty="0">
                <a:latin typeface="Yu Gothic UI" pitchFamily="34" charset="-128"/>
                <a:ea typeface="Yu Gothic UI" pitchFamily="34" charset="-128"/>
              </a:rPr>
              <a:t> UAT yang </a:t>
            </a:r>
            <a:r>
              <a:rPr lang="en-US" sz="3200" dirty="0" err="1">
                <a:latin typeface="Yu Gothic UI" pitchFamily="34" charset="-128"/>
                <a:ea typeface="Yu Gothic UI" pitchFamily="34" charset="-128"/>
              </a:rPr>
              <a:t>sudah</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dikalikan</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dengan</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bobot</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pada</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tabel</a:t>
            </a:r>
            <a:r>
              <a:rPr lang="en-US" sz="3200" dirty="0">
                <a:latin typeface="Yu Gothic UI" pitchFamily="34" charset="-128"/>
                <a:ea typeface="Yu Gothic UI" pitchFamily="34" charset="-128"/>
              </a:rPr>
              <a:t> 2. Data </a:t>
            </a:r>
            <a:r>
              <a:rPr lang="en-US" sz="3200" dirty="0" err="1">
                <a:latin typeface="Yu Gothic UI" pitchFamily="34" charset="-128"/>
                <a:ea typeface="Yu Gothic UI" pitchFamily="34" charset="-128"/>
              </a:rPr>
              <a:t>pada</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tabel</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ini</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kemudian</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digunakan</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untuk</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menghitung</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nilai</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presentase</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Berikut</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ini</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merupakan</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rumus</a:t>
            </a:r>
            <a:r>
              <a:rPr lang="en-US" sz="3200" dirty="0">
                <a:latin typeface="Yu Gothic UI" pitchFamily="34" charset="-128"/>
                <a:ea typeface="Yu Gothic UI" pitchFamily="34" charset="-128"/>
              </a:rPr>
              <a:t> </a:t>
            </a:r>
            <a:r>
              <a:rPr lang="en-US" sz="3200" dirty="0" err="1">
                <a:latin typeface="Yu Gothic UI" pitchFamily="34" charset="-128"/>
                <a:ea typeface="Yu Gothic UI" pitchFamily="34" charset="-128"/>
              </a:rPr>
              <a:t>nilai</a:t>
            </a:r>
            <a:r>
              <a:rPr lang="en-US" sz="3200" dirty="0">
                <a:latin typeface="Yu Gothic UI" pitchFamily="34" charset="-128"/>
                <a:ea typeface="Yu Gothic UI" pitchFamily="34" charset="-128"/>
              </a:rPr>
              <a:t> rata – rata</a:t>
            </a:r>
            <a:r>
              <a:rPr lang="en-US" sz="2800" dirty="0">
                <a:latin typeface="Yu Gothic UI" pitchFamily="34" charset="-128"/>
                <a:ea typeface="Yu Gothic UI" pitchFamily="34" charset="-128"/>
              </a:rPr>
              <a:t>.</a:t>
            </a:r>
          </a:p>
        </p:txBody>
      </p:sp>
      <p:sp>
        <p:nvSpPr>
          <p:cNvPr id="19" name="Rectangle 18"/>
          <p:cNvSpPr/>
          <p:nvPr/>
        </p:nvSpPr>
        <p:spPr>
          <a:xfrm>
            <a:off x="5367273" y="2059028"/>
            <a:ext cx="5999665" cy="523220"/>
          </a:xfrm>
          <a:prstGeom prst="rect">
            <a:avLst/>
          </a:prstGeom>
        </p:spPr>
        <p:txBody>
          <a:bodyPr wrap="square">
            <a:spAutoFit/>
          </a:bodyPr>
          <a:lstStyle/>
          <a:p>
            <a:r>
              <a:rPr lang="en-ID" sz="2800" b="1" dirty="0">
                <a:latin typeface="Yu Gothic UI" pitchFamily="34" charset="-128"/>
                <a:ea typeface="Yu Gothic UI" pitchFamily="34" charset="-128"/>
              </a:rPr>
              <a:t>TABLE 3. HASIL UAT RESPONDEN</a:t>
            </a:r>
            <a:endParaRPr lang="en-US" sz="2800" dirty="0">
              <a:latin typeface="Yu Gothic UI" pitchFamily="34" charset="-128"/>
              <a:ea typeface="Yu Gothic UI" pitchFamily="34" charset="-128"/>
            </a:endParaRPr>
          </a:p>
        </p:txBody>
      </p:sp>
      <p:graphicFrame>
        <p:nvGraphicFramePr>
          <p:cNvPr id="20" name="Table 19"/>
          <p:cNvGraphicFramePr>
            <a:graphicFrameLocks noGrp="1"/>
          </p:cNvGraphicFramePr>
          <p:nvPr>
            <p:extLst>
              <p:ext uri="{D42A27DB-BD31-4B8C-83A1-F6EECF244321}">
                <p14:modId xmlns:p14="http://schemas.microsoft.com/office/powerpoint/2010/main" val="72451365"/>
              </p:ext>
            </p:extLst>
          </p:nvPr>
        </p:nvGraphicFramePr>
        <p:xfrm>
          <a:off x="1968741" y="3400884"/>
          <a:ext cx="14185659" cy="6930470"/>
        </p:xfrm>
        <a:graphic>
          <a:graphicData uri="http://schemas.openxmlformats.org/drawingml/2006/table">
            <a:tbl>
              <a:tblPr firstRow="1" firstCol="1" bandRow="1">
                <a:tableStyleId>{8799B23B-EC83-4686-B30A-512413B5E67A}</a:tableStyleId>
              </a:tblPr>
              <a:tblGrid>
                <a:gridCol w="1390906">
                  <a:extLst>
                    <a:ext uri="{9D8B030D-6E8A-4147-A177-3AD203B41FA5}">
                      <a16:colId xmlns:a16="http://schemas.microsoft.com/office/drawing/2014/main" val="20000"/>
                    </a:ext>
                  </a:extLst>
                </a:gridCol>
                <a:gridCol w="4170748">
                  <a:extLst>
                    <a:ext uri="{9D8B030D-6E8A-4147-A177-3AD203B41FA5}">
                      <a16:colId xmlns:a16="http://schemas.microsoft.com/office/drawing/2014/main" val="20001"/>
                    </a:ext>
                  </a:extLst>
                </a:gridCol>
                <a:gridCol w="1390906">
                  <a:extLst>
                    <a:ext uri="{9D8B030D-6E8A-4147-A177-3AD203B41FA5}">
                      <a16:colId xmlns:a16="http://schemas.microsoft.com/office/drawing/2014/main" val="20002"/>
                    </a:ext>
                  </a:extLst>
                </a:gridCol>
                <a:gridCol w="1390906">
                  <a:extLst>
                    <a:ext uri="{9D8B030D-6E8A-4147-A177-3AD203B41FA5}">
                      <a16:colId xmlns:a16="http://schemas.microsoft.com/office/drawing/2014/main" val="20003"/>
                    </a:ext>
                  </a:extLst>
                </a:gridCol>
                <a:gridCol w="1390906">
                  <a:extLst>
                    <a:ext uri="{9D8B030D-6E8A-4147-A177-3AD203B41FA5}">
                      <a16:colId xmlns:a16="http://schemas.microsoft.com/office/drawing/2014/main" val="20004"/>
                    </a:ext>
                  </a:extLst>
                </a:gridCol>
                <a:gridCol w="1390906">
                  <a:extLst>
                    <a:ext uri="{9D8B030D-6E8A-4147-A177-3AD203B41FA5}">
                      <a16:colId xmlns:a16="http://schemas.microsoft.com/office/drawing/2014/main" val="20005"/>
                    </a:ext>
                  </a:extLst>
                </a:gridCol>
                <a:gridCol w="1390906">
                  <a:extLst>
                    <a:ext uri="{9D8B030D-6E8A-4147-A177-3AD203B41FA5}">
                      <a16:colId xmlns:a16="http://schemas.microsoft.com/office/drawing/2014/main" val="20006"/>
                    </a:ext>
                  </a:extLst>
                </a:gridCol>
                <a:gridCol w="1669475">
                  <a:extLst>
                    <a:ext uri="{9D8B030D-6E8A-4147-A177-3AD203B41FA5}">
                      <a16:colId xmlns:a16="http://schemas.microsoft.com/office/drawing/2014/main" val="20007"/>
                    </a:ext>
                  </a:extLst>
                </a:gridCol>
              </a:tblGrid>
              <a:tr h="183101">
                <a:tc rowSpan="2">
                  <a:txBody>
                    <a:bodyPr/>
                    <a:lstStyle/>
                    <a:p>
                      <a:pPr marL="67945">
                        <a:spcBef>
                          <a:spcPts val="75"/>
                        </a:spcBef>
                        <a:spcAft>
                          <a:spcPts val="0"/>
                        </a:spcAft>
                      </a:pPr>
                      <a:r>
                        <a:rPr lang="en-ID" sz="2000" dirty="0">
                          <a:effectLst/>
                          <a:latin typeface="Yu Gothic UI" pitchFamily="34" charset="-128"/>
                          <a:ea typeface="Yu Gothic UI" pitchFamily="34" charset="-128"/>
                        </a:rPr>
                        <a:t>No</a:t>
                      </a:r>
                      <a:endParaRPr lang="en-US" sz="2000" dirty="0">
                        <a:solidFill>
                          <a:srgbClr val="76923C"/>
                        </a:solidFill>
                        <a:effectLst/>
                        <a:latin typeface="Yu Gothic UI" pitchFamily="34" charset="-128"/>
                        <a:ea typeface="Yu Gothic UI" pitchFamily="34" charset="-128"/>
                        <a:cs typeface="Cambria"/>
                      </a:endParaRPr>
                    </a:p>
                  </a:txBody>
                  <a:tcPr marL="42119" marR="42119" marT="0" marB="0"/>
                </a:tc>
                <a:tc rowSpan="2">
                  <a:txBody>
                    <a:bodyPr/>
                    <a:lstStyle/>
                    <a:p>
                      <a:pPr marL="68580" marR="76835">
                        <a:lnSpc>
                          <a:spcPct val="107000"/>
                        </a:lnSpc>
                        <a:spcAft>
                          <a:spcPts val="0"/>
                        </a:spcAft>
                      </a:pPr>
                      <a:r>
                        <a:rPr lang="en-ID" sz="2000" dirty="0" err="1">
                          <a:effectLst/>
                          <a:latin typeface="Yu Gothic UI" pitchFamily="34" charset="-128"/>
                          <a:ea typeface="Yu Gothic UI" pitchFamily="34" charset="-128"/>
                        </a:rPr>
                        <a:t>Pertanyaan</a:t>
                      </a:r>
                      <a:endParaRPr lang="en-US" sz="2000" dirty="0">
                        <a:solidFill>
                          <a:srgbClr val="76923C"/>
                        </a:solidFill>
                        <a:effectLst/>
                        <a:latin typeface="Yu Gothic UI" pitchFamily="34" charset="-128"/>
                        <a:ea typeface="Yu Gothic UI" pitchFamily="34" charset="-128"/>
                        <a:cs typeface="Cambria"/>
                      </a:endParaRPr>
                    </a:p>
                  </a:txBody>
                  <a:tcPr marL="42119" marR="42119" marT="0" marB="0"/>
                </a:tc>
                <a:tc gridSpan="5">
                  <a:txBody>
                    <a:bodyPr/>
                    <a:lstStyle/>
                    <a:p>
                      <a:pPr marL="68580" algn="ctr">
                        <a:lnSpc>
                          <a:spcPts val="905"/>
                        </a:lnSpc>
                        <a:spcAft>
                          <a:spcPts val="0"/>
                        </a:spcAft>
                      </a:pPr>
                      <a:r>
                        <a:rPr lang="en-ID" sz="2000">
                          <a:effectLst/>
                        </a:rPr>
                        <a:t>Nilai Responden</a:t>
                      </a:r>
                      <a:endParaRPr lang="en-US" sz="2000">
                        <a:solidFill>
                          <a:srgbClr val="76923C"/>
                        </a:solidFill>
                        <a:effectLst/>
                        <a:latin typeface="Cambria"/>
                        <a:ea typeface="Cambria"/>
                        <a:cs typeface="Cambria"/>
                      </a:endParaRPr>
                    </a:p>
                  </a:txBody>
                  <a:tcPr marL="42119" marR="4211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69215" marR="71755">
                        <a:lnSpc>
                          <a:spcPct val="107000"/>
                        </a:lnSpc>
                        <a:spcAft>
                          <a:spcPts val="0"/>
                        </a:spcAft>
                      </a:pPr>
                      <a:r>
                        <a:rPr lang="en-ID" sz="2000">
                          <a:effectLst/>
                          <a:latin typeface="Yu Gothic UI" pitchFamily="34" charset="-128"/>
                          <a:ea typeface="Yu Gothic UI" pitchFamily="34" charset="-128"/>
                        </a:rPr>
                        <a:t>Bobot</a:t>
                      </a:r>
                      <a:endParaRPr lang="en-US" sz="2000">
                        <a:solidFill>
                          <a:srgbClr val="76923C"/>
                        </a:solidFill>
                        <a:effectLst/>
                        <a:latin typeface="Yu Gothic UI" pitchFamily="34" charset="-128"/>
                        <a:ea typeface="Yu Gothic UI" pitchFamily="34" charset="-128"/>
                        <a:cs typeface="Cambria"/>
                      </a:endParaRPr>
                    </a:p>
                  </a:txBody>
                  <a:tcPr marL="42119" marR="42119" marT="0" marB="0"/>
                </a:tc>
                <a:extLst>
                  <a:ext uri="{0D108BD9-81ED-4DB2-BD59-A6C34878D82A}">
                    <a16:rowId xmlns:a16="http://schemas.microsoft.com/office/drawing/2014/main" val="10000"/>
                  </a:ext>
                </a:extLst>
              </a:tr>
              <a:tr h="527747">
                <a:tc vMerge="1">
                  <a:txBody>
                    <a:bodyPr/>
                    <a:lstStyle/>
                    <a:p>
                      <a:endParaRPr lang="en-US"/>
                    </a:p>
                  </a:txBody>
                  <a:tcPr/>
                </a:tc>
                <a:tc vMerge="1">
                  <a:txBody>
                    <a:bodyPr/>
                    <a:lstStyle/>
                    <a:p>
                      <a:endParaRPr lang="en-US"/>
                    </a:p>
                  </a:txBody>
                  <a:tcPr/>
                </a:tc>
                <a:tc>
                  <a:txBody>
                    <a:bodyPr/>
                    <a:lstStyle/>
                    <a:p>
                      <a:pPr marL="68580" marR="49530" algn="ctr">
                        <a:lnSpc>
                          <a:spcPct val="107000"/>
                        </a:lnSpc>
                        <a:spcAft>
                          <a:spcPts val="0"/>
                        </a:spcAft>
                      </a:pPr>
                      <a:r>
                        <a:rPr lang="en-ID" sz="2000">
                          <a:effectLst/>
                          <a:latin typeface="Yu Gothic UI" pitchFamily="34" charset="-128"/>
                          <a:ea typeface="Yu Gothic UI" pitchFamily="34" charset="-128"/>
                        </a:rPr>
                        <a:t>STS X 1</a:t>
                      </a:r>
                      <a:endParaRPr lang="en-US" sz="2000">
                        <a:solidFill>
                          <a:srgbClr val="76923C"/>
                        </a:solidFill>
                        <a:effectLst/>
                        <a:latin typeface="Yu Gothic UI" pitchFamily="34" charset="-128"/>
                        <a:ea typeface="Yu Gothic UI" pitchFamily="34" charset="-128"/>
                        <a:cs typeface="Cambria"/>
                      </a:endParaRPr>
                    </a:p>
                  </a:txBody>
                  <a:tcPr marL="42119" marR="42119" marT="0" marB="0"/>
                </a:tc>
                <a:tc>
                  <a:txBody>
                    <a:bodyPr/>
                    <a:lstStyle/>
                    <a:p>
                      <a:pPr marL="69215" marR="59690" algn="ctr">
                        <a:lnSpc>
                          <a:spcPct val="107000"/>
                        </a:lnSpc>
                        <a:spcAft>
                          <a:spcPts val="0"/>
                        </a:spcAft>
                      </a:pPr>
                      <a:r>
                        <a:rPr lang="en-ID" sz="2000">
                          <a:effectLst/>
                          <a:latin typeface="Yu Gothic UI" pitchFamily="34" charset="-128"/>
                          <a:ea typeface="Yu Gothic UI" pitchFamily="34" charset="-128"/>
                        </a:rPr>
                        <a:t>TS X 2</a:t>
                      </a:r>
                      <a:endParaRPr lang="en-US" sz="2000">
                        <a:solidFill>
                          <a:srgbClr val="76923C"/>
                        </a:solidFill>
                        <a:effectLst/>
                        <a:latin typeface="Yu Gothic UI" pitchFamily="34" charset="-128"/>
                        <a:ea typeface="Yu Gothic UI" pitchFamily="34" charset="-128"/>
                        <a:cs typeface="Cambria"/>
                      </a:endParaRPr>
                    </a:p>
                  </a:txBody>
                  <a:tcPr marL="42119" marR="42119" marT="0" marB="0"/>
                </a:tc>
                <a:tc>
                  <a:txBody>
                    <a:bodyPr/>
                    <a:lstStyle/>
                    <a:p>
                      <a:pPr marL="67945" marR="59690" algn="ctr">
                        <a:lnSpc>
                          <a:spcPct val="107000"/>
                        </a:lnSpc>
                        <a:spcAft>
                          <a:spcPts val="0"/>
                        </a:spcAft>
                      </a:pPr>
                      <a:r>
                        <a:rPr lang="en-ID" sz="2000">
                          <a:effectLst/>
                          <a:latin typeface="Yu Gothic UI" pitchFamily="34" charset="-128"/>
                          <a:ea typeface="Yu Gothic UI" pitchFamily="34" charset="-128"/>
                        </a:rPr>
                        <a:t>C X  3</a:t>
                      </a:r>
                      <a:endParaRPr lang="en-US" sz="2000">
                        <a:solidFill>
                          <a:srgbClr val="76923C"/>
                        </a:solidFill>
                        <a:effectLst/>
                        <a:latin typeface="Yu Gothic UI" pitchFamily="34" charset="-128"/>
                        <a:ea typeface="Yu Gothic UI" pitchFamily="34" charset="-128"/>
                        <a:cs typeface="Cambria"/>
                      </a:endParaRPr>
                    </a:p>
                  </a:txBody>
                  <a:tcPr marL="42119" marR="42119" marT="0" marB="0"/>
                </a:tc>
                <a:tc>
                  <a:txBody>
                    <a:bodyPr/>
                    <a:lstStyle/>
                    <a:p>
                      <a:pPr marL="69215" marR="91440" algn="ctr">
                        <a:lnSpc>
                          <a:spcPct val="107000"/>
                        </a:lnSpc>
                        <a:spcBef>
                          <a:spcPts val="5"/>
                        </a:spcBef>
                        <a:spcAft>
                          <a:spcPts val="0"/>
                        </a:spcAft>
                      </a:pPr>
                      <a:r>
                        <a:rPr lang="en-ID" sz="2000">
                          <a:effectLst/>
                          <a:latin typeface="Yu Gothic UI" pitchFamily="34" charset="-128"/>
                          <a:ea typeface="Yu Gothic UI" pitchFamily="34" charset="-128"/>
                        </a:rPr>
                        <a:t> S X 4</a:t>
                      </a:r>
                      <a:endParaRPr lang="en-US" sz="2000">
                        <a:solidFill>
                          <a:srgbClr val="76923C"/>
                        </a:solidFill>
                        <a:effectLst/>
                        <a:latin typeface="Yu Gothic UI" pitchFamily="34" charset="-128"/>
                        <a:ea typeface="Yu Gothic UI" pitchFamily="34" charset="-128"/>
                        <a:cs typeface="Cambria"/>
                      </a:endParaRPr>
                    </a:p>
                  </a:txBody>
                  <a:tcPr marL="42119" marR="42119" marT="0" marB="0"/>
                </a:tc>
                <a:tc>
                  <a:txBody>
                    <a:bodyPr/>
                    <a:lstStyle/>
                    <a:p>
                      <a:pPr marL="69215" marR="64135" algn="ctr">
                        <a:lnSpc>
                          <a:spcPct val="107000"/>
                        </a:lnSpc>
                        <a:spcAft>
                          <a:spcPts val="0"/>
                        </a:spcAft>
                      </a:pPr>
                      <a:r>
                        <a:rPr lang="en-ID" sz="2000">
                          <a:effectLst/>
                          <a:latin typeface="Yu Gothic UI" pitchFamily="34" charset="-128"/>
                          <a:ea typeface="Yu Gothic UI" pitchFamily="34" charset="-128"/>
                        </a:rPr>
                        <a:t>SS X 5</a:t>
                      </a:r>
                      <a:endParaRPr lang="en-US" sz="2000">
                        <a:solidFill>
                          <a:srgbClr val="76923C"/>
                        </a:solidFill>
                        <a:effectLst/>
                        <a:latin typeface="Yu Gothic UI" pitchFamily="34" charset="-128"/>
                        <a:ea typeface="Yu Gothic UI" pitchFamily="34" charset="-128"/>
                        <a:cs typeface="Cambria"/>
                      </a:endParaRPr>
                    </a:p>
                  </a:txBody>
                  <a:tcPr marL="42119" marR="42119" marT="0" marB="0"/>
                </a:tc>
                <a:tc vMerge="1">
                  <a:txBody>
                    <a:bodyPr/>
                    <a:lstStyle/>
                    <a:p>
                      <a:endParaRPr lang="en-US"/>
                    </a:p>
                  </a:txBody>
                  <a:tcPr/>
                </a:tc>
                <a:extLst>
                  <a:ext uri="{0D108BD9-81ED-4DB2-BD59-A6C34878D82A}">
                    <a16:rowId xmlns:a16="http://schemas.microsoft.com/office/drawing/2014/main" val="10001"/>
                  </a:ext>
                </a:extLst>
              </a:tr>
              <a:tr h="1279559">
                <a:tc>
                  <a:txBody>
                    <a:bodyPr/>
                    <a:lstStyle/>
                    <a:p>
                      <a:pPr algn="ctr">
                        <a:lnSpc>
                          <a:spcPct val="150000"/>
                        </a:lnSpc>
                        <a:spcAft>
                          <a:spcPts val="800"/>
                        </a:spcAft>
                      </a:pPr>
                      <a:r>
                        <a:rPr lang="en-ID" sz="2000">
                          <a:effectLst/>
                          <a:latin typeface="Yu Gothic UI" pitchFamily="34" charset="-128"/>
                          <a:ea typeface="Yu Gothic UI" pitchFamily="34" charset="-128"/>
                        </a:rPr>
                        <a:t>1</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nSpc>
                          <a:spcPct val="107000"/>
                        </a:lnSpc>
                        <a:spcAft>
                          <a:spcPts val="800"/>
                        </a:spcAft>
                      </a:pPr>
                      <a:r>
                        <a:rPr lang="en-ID" sz="2000" dirty="0" err="1">
                          <a:effectLst/>
                          <a:latin typeface="Yu Gothic UI" pitchFamily="34" charset="-128"/>
                          <a:ea typeface="Yu Gothic UI" pitchFamily="34" charset="-128"/>
                        </a:rPr>
                        <a:t>Memiliki</a:t>
                      </a:r>
                      <a:r>
                        <a:rPr lang="en-ID" sz="2000" dirty="0">
                          <a:effectLst/>
                          <a:latin typeface="Yu Gothic UI" pitchFamily="34" charset="-128"/>
                          <a:ea typeface="Yu Gothic UI" pitchFamily="34" charset="-128"/>
                        </a:rPr>
                        <a:t> </a:t>
                      </a:r>
                      <a:r>
                        <a:rPr lang="en-ID" sz="2000" dirty="0" err="1">
                          <a:effectLst/>
                          <a:latin typeface="Yu Gothic UI" pitchFamily="34" charset="-128"/>
                          <a:ea typeface="Yu Gothic UI" pitchFamily="34" charset="-128"/>
                        </a:rPr>
                        <a:t>banyak</a:t>
                      </a:r>
                      <a:r>
                        <a:rPr lang="en-ID" sz="2000" dirty="0">
                          <a:effectLst/>
                          <a:latin typeface="Yu Gothic UI" pitchFamily="34" charset="-128"/>
                          <a:ea typeface="Yu Gothic UI" pitchFamily="34" charset="-128"/>
                        </a:rPr>
                        <a:t> </a:t>
                      </a:r>
                      <a:r>
                        <a:rPr lang="en-ID" sz="2000" dirty="0" err="1">
                          <a:effectLst/>
                          <a:latin typeface="Yu Gothic UI" pitchFamily="34" charset="-128"/>
                          <a:ea typeface="Yu Gothic UI" pitchFamily="34" charset="-128"/>
                        </a:rPr>
                        <a:t>pilihan</a:t>
                      </a:r>
                      <a:r>
                        <a:rPr lang="en-ID" sz="2000" dirty="0">
                          <a:effectLst/>
                          <a:latin typeface="Yu Gothic UI" pitchFamily="34" charset="-128"/>
                          <a:ea typeface="Yu Gothic UI" pitchFamily="34" charset="-128"/>
                        </a:rPr>
                        <a:t> </a:t>
                      </a:r>
                      <a:r>
                        <a:rPr lang="en-ID" sz="2000" dirty="0" err="1">
                          <a:effectLst/>
                          <a:latin typeface="Yu Gothic UI" pitchFamily="34" charset="-128"/>
                          <a:ea typeface="Yu Gothic UI" pitchFamily="34" charset="-128"/>
                        </a:rPr>
                        <a:t>efek</a:t>
                      </a:r>
                      <a:r>
                        <a:rPr lang="en-ID" sz="2000" dirty="0">
                          <a:effectLst/>
                          <a:latin typeface="Yu Gothic UI" pitchFamily="34" charset="-128"/>
                          <a:ea typeface="Yu Gothic UI" pitchFamily="34" charset="-128"/>
                        </a:rPr>
                        <a:t> trend, filter, </a:t>
                      </a:r>
                      <a:r>
                        <a:rPr lang="en-ID" sz="2000" dirty="0" err="1">
                          <a:effectLst/>
                          <a:latin typeface="Yu Gothic UI" pitchFamily="34" charset="-128"/>
                          <a:ea typeface="Yu Gothic UI" pitchFamily="34" charset="-128"/>
                        </a:rPr>
                        <a:t>dan</a:t>
                      </a:r>
                      <a:r>
                        <a:rPr lang="en-ID" sz="2000" dirty="0">
                          <a:effectLst/>
                          <a:latin typeface="Yu Gothic UI" pitchFamily="34" charset="-128"/>
                          <a:ea typeface="Yu Gothic UI" pitchFamily="34" charset="-128"/>
                        </a:rPr>
                        <a:t> </a:t>
                      </a:r>
                      <a:r>
                        <a:rPr lang="en-ID" sz="2000" dirty="0" err="1">
                          <a:effectLst/>
                          <a:latin typeface="Yu Gothic UI" pitchFamily="34" charset="-128"/>
                          <a:ea typeface="Yu Gothic UI" pitchFamily="34" charset="-128"/>
                        </a:rPr>
                        <a:t>transisi</a:t>
                      </a:r>
                      <a:r>
                        <a:rPr lang="en-ID" sz="2000" dirty="0">
                          <a:effectLst/>
                          <a:latin typeface="Yu Gothic UI" pitchFamily="34" charset="-128"/>
                          <a:ea typeface="Yu Gothic UI" pitchFamily="34" charset="-128"/>
                        </a:rPr>
                        <a:t> yang </a:t>
                      </a:r>
                      <a:r>
                        <a:rPr lang="en-ID" sz="2000" dirty="0" err="1">
                          <a:effectLst/>
                          <a:latin typeface="Yu Gothic UI" pitchFamily="34" charset="-128"/>
                          <a:ea typeface="Yu Gothic UI" pitchFamily="34" charset="-128"/>
                        </a:rPr>
                        <a:t>sangat</a:t>
                      </a:r>
                      <a:r>
                        <a:rPr lang="en-ID" sz="2000" dirty="0">
                          <a:effectLst/>
                          <a:latin typeface="Yu Gothic UI" pitchFamily="34" charset="-128"/>
                          <a:ea typeface="Yu Gothic UI" pitchFamily="34" charset="-128"/>
                        </a:rPr>
                        <a:t> </a:t>
                      </a:r>
                      <a:r>
                        <a:rPr lang="en-ID" sz="2000" dirty="0" err="1">
                          <a:effectLst/>
                          <a:latin typeface="Yu Gothic UI" pitchFamily="34" charset="-128"/>
                          <a:ea typeface="Yu Gothic UI" pitchFamily="34" charset="-128"/>
                        </a:rPr>
                        <a:t>menarik</a:t>
                      </a:r>
                      <a:endParaRPr lang="en-US" sz="2000" dirty="0">
                        <a:effectLst/>
                        <a:latin typeface="Yu Gothic UI" pitchFamily="34" charset="-128"/>
                        <a:ea typeface="Yu Gothic UI" pitchFamily="34" charset="-128"/>
                      </a:endParaRPr>
                    </a:p>
                    <a:p>
                      <a:pPr>
                        <a:lnSpc>
                          <a:spcPct val="107000"/>
                        </a:lnSpc>
                        <a:spcAft>
                          <a:spcPts val="800"/>
                        </a:spcAft>
                      </a:pPr>
                      <a:r>
                        <a:rPr lang="en-ID" sz="2000" dirty="0">
                          <a:effectLst/>
                          <a:latin typeface="Yu Gothic UI" pitchFamily="34" charset="-128"/>
                          <a:ea typeface="Yu Gothic UI" pitchFamily="34" charset="-128"/>
                        </a:rPr>
                        <a:t> </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 </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 x 2 = 2</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3 x 3 = 9</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6 x 4 = 24</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26 x 5 = 130</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165</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extLst>
                  <a:ext uri="{0D108BD9-81ED-4DB2-BD59-A6C34878D82A}">
                    <a16:rowId xmlns:a16="http://schemas.microsoft.com/office/drawing/2014/main" val="10002"/>
                  </a:ext>
                </a:extLst>
              </a:tr>
              <a:tr h="660997">
                <a:tc>
                  <a:txBody>
                    <a:bodyPr/>
                    <a:lstStyle/>
                    <a:p>
                      <a:pPr algn="ctr">
                        <a:lnSpc>
                          <a:spcPct val="150000"/>
                        </a:lnSpc>
                        <a:spcAft>
                          <a:spcPts val="800"/>
                        </a:spcAft>
                      </a:pPr>
                      <a:r>
                        <a:rPr lang="en-ID" sz="2000">
                          <a:effectLst/>
                          <a:latin typeface="Yu Gothic UI" pitchFamily="34" charset="-128"/>
                          <a:ea typeface="Yu Gothic UI" pitchFamily="34" charset="-128"/>
                        </a:rPr>
                        <a:t>2</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nSpc>
                          <a:spcPct val="107000"/>
                        </a:lnSpc>
                        <a:spcAft>
                          <a:spcPts val="800"/>
                        </a:spcAft>
                      </a:pPr>
                      <a:r>
                        <a:rPr lang="en-ID" sz="2000" dirty="0" err="1">
                          <a:effectLst/>
                          <a:latin typeface="Yu Gothic UI" pitchFamily="34" charset="-128"/>
                          <a:ea typeface="Yu Gothic UI" pitchFamily="34" charset="-128"/>
                        </a:rPr>
                        <a:t>Cocok</a:t>
                      </a:r>
                      <a:r>
                        <a:rPr lang="en-ID" sz="2000" dirty="0">
                          <a:effectLst/>
                          <a:latin typeface="Yu Gothic UI" pitchFamily="34" charset="-128"/>
                          <a:ea typeface="Yu Gothic UI" pitchFamily="34" charset="-128"/>
                        </a:rPr>
                        <a:t> </a:t>
                      </a:r>
                      <a:r>
                        <a:rPr lang="en-ID" sz="2000" dirty="0" err="1">
                          <a:effectLst/>
                          <a:latin typeface="Yu Gothic UI" pitchFamily="34" charset="-128"/>
                          <a:ea typeface="Yu Gothic UI" pitchFamily="34" charset="-128"/>
                        </a:rPr>
                        <a:t>bagi</a:t>
                      </a:r>
                      <a:r>
                        <a:rPr lang="en-ID" sz="2000" dirty="0">
                          <a:effectLst/>
                          <a:latin typeface="Yu Gothic UI" pitchFamily="34" charset="-128"/>
                          <a:ea typeface="Yu Gothic UI" pitchFamily="34" charset="-128"/>
                        </a:rPr>
                        <a:t> </a:t>
                      </a:r>
                      <a:r>
                        <a:rPr lang="en-ID" sz="2000" dirty="0" err="1">
                          <a:effectLst/>
                          <a:latin typeface="Yu Gothic UI" pitchFamily="34" charset="-128"/>
                          <a:ea typeface="Yu Gothic UI" pitchFamily="34" charset="-128"/>
                        </a:rPr>
                        <a:t>pemula</a:t>
                      </a:r>
                      <a:r>
                        <a:rPr lang="en-ID" sz="2000" dirty="0">
                          <a:effectLst/>
                          <a:latin typeface="Yu Gothic UI" pitchFamily="34" charset="-128"/>
                          <a:ea typeface="Yu Gothic UI" pitchFamily="34" charset="-128"/>
                        </a:rPr>
                        <a:t> </a:t>
                      </a:r>
                      <a:r>
                        <a:rPr lang="en-ID" sz="2000" dirty="0" err="1">
                          <a:effectLst/>
                          <a:latin typeface="Yu Gothic UI" pitchFamily="34" charset="-128"/>
                          <a:ea typeface="Yu Gothic UI" pitchFamily="34" charset="-128"/>
                        </a:rPr>
                        <a:t>maupun</a:t>
                      </a:r>
                      <a:r>
                        <a:rPr lang="en-ID" sz="2000" dirty="0">
                          <a:effectLst/>
                          <a:latin typeface="Yu Gothic UI" pitchFamily="34" charset="-128"/>
                          <a:ea typeface="Yu Gothic UI" pitchFamily="34" charset="-128"/>
                        </a:rPr>
                        <a:t> yang </a:t>
                      </a:r>
                      <a:r>
                        <a:rPr lang="en-ID" sz="2000" dirty="0" err="1">
                          <a:effectLst/>
                          <a:latin typeface="Yu Gothic UI" pitchFamily="34" charset="-128"/>
                          <a:ea typeface="Yu Gothic UI" pitchFamily="34" charset="-128"/>
                        </a:rPr>
                        <a:t>sudah</a:t>
                      </a:r>
                      <a:r>
                        <a:rPr lang="en-ID" sz="2000" dirty="0">
                          <a:effectLst/>
                          <a:latin typeface="Yu Gothic UI" pitchFamily="34" charset="-128"/>
                          <a:ea typeface="Yu Gothic UI" pitchFamily="34" charset="-128"/>
                        </a:rPr>
                        <a:t> pro</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 x 1 = 1</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 </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3 x 3 = 9</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19 x 4 = 76</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13 x 5 = 65</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151</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extLst>
                  <a:ext uri="{0D108BD9-81ED-4DB2-BD59-A6C34878D82A}">
                    <a16:rowId xmlns:a16="http://schemas.microsoft.com/office/drawing/2014/main" val="10003"/>
                  </a:ext>
                </a:extLst>
              </a:tr>
              <a:tr h="660997">
                <a:tc>
                  <a:txBody>
                    <a:bodyPr/>
                    <a:lstStyle/>
                    <a:p>
                      <a:pPr algn="ctr">
                        <a:lnSpc>
                          <a:spcPct val="150000"/>
                        </a:lnSpc>
                        <a:spcAft>
                          <a:spcPts val="800"/>
                        </a:spcAft>
                      </a:pPr>
                      <a:r>
                        <a:rPr lang="en-ID" sz="2000">
                          <a:effectLst/>
                          <a:latin typeface="Yu Gothic UI" pitchFamily="34" charset="-128"/>
                          <a:ea typeface="Yu Gothic UI" pitchFamily="34" charset="-128"/>
                        </a:rPr>
                        <a:t>3</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nSpc>
                          <a:spcPct val="107000"/>
                        </a:lnSpc>
                        <a:spcAft>
                          <a:spcPts val="800"/>
                        </a:spcAft>
                      </a:pPr>
                      <a:r>
                        <a:rPr lang="en-ID" sz="2000">
                          <a:effectLst/>
                          <a:latin typeface="Yu Gothic UI" pitchFamily="34" charset="-128"/>
                          <a:ea typeface="Yu Gothic UI" pitchFamily="34" charset="-128"/>
                        </a:rPr>
                        <a:t>Frame rate tidak bisa diatur lebih tinggi dari 60FPS</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 x 1 = 1</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5 x 2 = 10</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15 x 3 = 45</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13 x 4 = 52</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2 x 5 = 10</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118</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extLst>
                  <a:ext uri="{0D108BD9-81ED-4DB2-BD59-A6C34878D82A}">
                    <a16:rowId xmlns:a16="http://schemas.microsoft.com/office/drawing/2014/main" val="10004"/>
                  </a:ext>
                </a:extLst>
              </a:tr>
              <a:tr h="943145">
                <a:tc>
                  <a:txBody>
                    <a:bodyPr/>
                    <a:lstStyle/>
                    <a:p>
                      <a:pPr algn="ctr">
                        <a:lnSpc>
                          <a:spcPct val="150000"/>
                        </a:lnSpc>
                        <a:spcAft>
                          <a:spcPts val="800"/>
                        </a:spcAft>
                      </a:pPr>
                      <a:r>
                        <a:rPr lang="en-ID" sz="2000">
                          <a:effectLst/>
                          <a:latin typeface="Yu Gothic UI" pitchFamily="34" charset="-128"/>
                          <a:ea typeface="Yu Gothic UI" pitchFamily="34" charset="-128"/>
                        </a:rPr>
                        <a:t>4</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nSpc>
                          <a:spcPct val="107000"/>
                        </a:lnSpc>
                        <a:spcAft>
                          <a:spcPts val="800"/>
                        </a:spcAft>
                      </a:pPr>
                      <a:r>
                        <a:rPr lang="en-ID" sz="2000">
                          <a:effectLst/>
                          <a:latin typeface="Yu Gothic UI" pitchFamily="34" charset="-128"/>
                          <a:ea typeface="Yu Gothic UI" pitchFamily="34" charset="-128"/>
                        </a:rPr>
                        <a:t>Gangguan akurasi di beberapa fitur, seperti penghapusan latar belakang dan efek tubuh</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 </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7 x 2 = 14</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11 x 3 = 33</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12 x 4 = 48</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6 x 5 = 30</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125</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extLst>
                  <a:ext uri="{0D108BD9-81ED-4DB2-BD59-A6C34878D82A}">
                    <a16:rowId xmlns:a16="http://schemas.microsoft.com/office/drawing/2014/main" val="10005"/>
                  </a:ext>
                </a:extLst>
              </a:tr>
              <a:tr h="1257527">
                <a:tc>
                  <a:txBody>
                    <a:bodyPr/>
                    <a:lstStyle/>
                    <a:p>
                      <a:pPr algn="ctr">
                        <a:lnSpc>
                          <a:spcPct val="150000"/>
                        </a:lnSpc>
                        <a:spcAft>
                          <a:spcPts val="800"/>
                        </a:spcAft>
                      </a:pPr>
                      <a:r>
                        <a:rPr lang="en-ID" sz="2000">
                          <a:effectLst/>
                          <a:latin typeface="Yu Gothic UI" pitchFamily="34" charset="-128"/>
                          <a:ea typeface="Yu Gothic UI" pitchFamily="34" charset="-128"/>
                        </a:rPr>
                        <a:t>5</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nSpc>
                          <a:spcPct val="107000"/>
                        </a:lnSpc>
                        <a:spcAft>
                          <a:spcPts val="800"/>
                        </a:spcAft>
                      </a:pPr>
                      <a:r>
                        <a:rPr lang="en-ID" sz="2000">
                          <a:effectLst/>
                          <a:latin typeface="Yu Gothic UI" pitchFamily="34" charset="-128"/>
                          <a:ea typeface="Yu Gothic UI" pitchFamily="34" charset="-128"/>
                        </a:rPr>
                        <a:t>Fitur CapCut Editing lengkap yang memungkinkan siapapun dan dimanapun membuat video yang diinginkan</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 </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 x 2 = 2</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6 x 3 = 18</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14 x 4 = 56</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15 x 5 = 75</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151</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extLst>
                  <a:ext uri="{0D108BD9-81ED-4DB2-BD59-A6C34878D82A}">
                    <a16:rowId xmlns:a16="http://schemas.microsoft.com/office/drawing/2014/main" val="10006"/>
                  </a:ext>
                </a:extLst>
              </a:tr>
              <a:tr h="1185500">
                <a:tc>
                  <a:txBody>
                    <a:bodyPr/>
                    <a:lstStyle/>
                    <a:p>
                      <a:pPr algn="ctr">
                        <a:lnSpc>
                          <a:spcPct val="150000"/>
                        </a:lnSpc>
                        <a:spcAft>
                          <a:spcPts val="800"/>
                        </a:spcAft>
                      </a:pPr>
                      <a:r>
                        <a:rPr lang="en-ID" sz="2000">
                          <a:effectLst/>
                          <a:latin typeface="Yu Gothic UI" pitchFamily="34" charset="-128"/>
                          <a:ea typeface="Yu Gothic UI" pitchFamily="34" charset="-128"/>
                        </a:rPr>
                        <a:t>6</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nSpc>
                          <a:spcPct val="107000"/>
                        </a:lnSpc>
                        <a:spcAft>
                          <a:spcPts val="800"/>
                        </a:spcAft>
                      </a:pPr>
                      <a:r>
                        <a:rPr lang="en-ID" sz="2000">
                          <a:effectLst/>
                          <a:latin typeface="Yu Gothic UI" pitchFamily="34" charset="-128"/>
                          <a:ea typeface="Yu Gothic UI" pitchFamily="34" charset="-128"/>
                        </a:rPr>
                        <a:t>Tak hanya sebagai aplikasi mengedit saja, platform ini juga bisa menjadi cara untuk menghasilkan uang</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 </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3 x 2 = 6</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a:effectLst/>
                          <a:latin typeface="Yu Gothic UI" pitchFamily="34" charset="-128"/>
                          <a:ea typeface="Yu Gothic UI" pitchFamily="34" charset="-128"/>
                        </a:rPr>
                        <a:t>7 x 3 = 21</a:t>
                      </a:r>
                      <a:endParaRPr lang="en-US" sz="200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15 x 4 = 60</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11 x 5 = 55</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tc>
                  <a:txBody>
                    <a:bodyPr/>
                    <a:lstStyle/>
                    <a:p>
                      <a:pPr algn="just">
                        <a:lnSpc>
                          <a:spcPct val="150000"/>
                        </a:lnSpc>
                        <a:spcAft>
                          <a:spcPts val="800"/>
                        </a:spcAft>
                      </a:pPr>
                      <a:r>
                        <a:rPr lang="en-ID" sz="2000" dirty="0">
                          <a:effectLst/>
                          <a:latin typeface="Yu Gothic UI" pitchFamily="34" charset="-128"/>
                          <a:ea typeface="Yu Gothic UI" pitchFamily="34" charset="-128"/>
                        </a:rPr>
                        <a:t>142</a:t>
                      </a:r>
                      <a:endParaRPr lang="en-US" sz="2000" dirty="0">
                        <a:solidFill>
                          <a:srgbClr val="76923C"/>
                        </a:solidFill>
                        <a:effectLst/>
                        <a:latin typeface="Yu Gothic UI" pitchFamily="34" charset="-128"/>
                        <a:ea typeface="Yu Gothic UI" pitchFamily="34" charset="-128"/>
                        <a:cs typeface="Times New Roman"/>
                      </a:endParaRPr>
                    </a:p>
                  </a:txBody>
                  <a:tcPr marL="42119" marR="42119" marT="0" marB="0"/>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1499</Words>
  <Application>Microsoft Office PowerPoint</Application>
  <PresentationFormat>Custom</PresentationFormat>
  <Paragraphs>178</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Blueberry</vt:lpstr>
      <vt:lpstr>Century Gothic</vt:lpstr>
      <vt:lpstr>Bauhaus 93</vt:lpstr>
      <vt:lpstr>Bahnschrift SemiCondensed</vt:lpstr>
      <vt:lpstr>Eras Bold ITC</vt:lpstr>
      <vt:lpstr>Yu Gothic UI</vt:lpstr>
      <vt:lpstr>Cambria</vt:lpstr>
      <vt:lpstr>Calibri</vt:lpstr>
      <vt:lpstr>Arial</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Colourful Bold Multiplication Quiz Presentation </dc:title>
  <cp:lastModifiedBy>qaulan sakila</cp:lastModifiedBy>
  <cp:revision>60</cp:revision>
  <dcterms:created xsi:type="dcterms:W3CDTF">2006-08-16T00:00:00Z</dcterms:created>
  <dcterms:modified xsi:type="dcterms:W3CDTF">2023-11-30T05:14:33Z</dcterms:modified>
  <dc:identifier>DAF1jo038IM</dc:identifier>
</cp:coreProperties>
</file>